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_rels/presentation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IN" sz="4400" spc="-1" strike="noStrike">
                <a:latin typeface="Arial"/>
              </a:rPr>
              <a:t>Click to move the slide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IN" sz="2000" spc="-1" strike="noStrike">
                <a:latin typeface="Arial"/>
              </a:rPr>
              <a:t>Click to edit the notes format</a:t>
            </a:r>
            <a:endParaRPr b="0" lang="en-IN" sz="2000" spc="-1" strike="noStrike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75760" cy="456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IN" sz="1400" spc="-1" strike="noStrike">
                <a:latin typeface="Times New Roman"/>
              </a:rPr>
              <a:t>&lt;header&gt;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dt"/>
          </p:nvPr>
        </p:nvSpPr>
        <p:spPr>
          <a:xfrm>
            <a:off x="3881880" y="0"/>
            <a:ext cx="2975760" cy="456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IN" sz="1400" spc="-1" strike="noStrike">
                <a:latin typeface="Times New Roman"/>
              </a:rPr>
              <a:t>&lt;date/time&gt;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ftr"/>
          </p:nvPr>
        </p:nvSpPr>
        <p:spPr>
          <a:xfrm>
            <a:off x="0" y="8686800"/>
            <a:ext cx="2975760" cy="4568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IN" sz="1400" spc="-1" strike="noStrike">
                <a:latin typeface="Times New Roman"/>
              </a:rPr>
              <a:t>&lt;footer&gt;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 type="sldNum"/>
          </p:nvPr>
        </p:nvSpPr>
        <p:spPr>
          <a:xfrm>
            <a:off x="3881880" y="8686800"/>
            <a:ext cx="2975760" cy="4568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C78F5050-BE7E-4F08-9018-42B0135D3603}" type="slidenum">
              <a:rPr b="0" lang="en-IN" sz="1400" spc="-1" strike="noStrike">
                <a:latin typeface="Times New Roman"/>
              </a:rPr>
              <a:t>&lt;number&gt;</a:t>
            </a:fld>
            <a:endParaRPr b="0" lang="en-IN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IN" sz="2000" spc="-1" strike="noStrike">
              <a:latin typeface="Arial"/>
            </a:endParaRPr>
          </a:p>
        </p:txBody>
      </p:sp>
      <p:sp>
        <p:nvSpPr>
          <p:cNvPr id="209" name="Slide Number Placeholder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2B2FB8E-943C-468F-8181-EC4F72E3F86A}" type="slidenum">
              <a:rPr b="0" lang="en-US" sz="1200" spc="-1" strike="noStrike">
                <a:solidFill>
                  <a:srgbClr val="000000"/>
                </a:solidFill>
                <a:latin typeface="Arial"/>
                <a:ea typeface="MS PGothic"/>
              </a:rPr>
              <a:t>&lt;number&gt;</a:t>
            </a:fld>
            <a:endParaRPr b="0" lang="en-IN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8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8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250920" y="100080"/>
            <a:ext cx="8638560" cy="717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IN" sz="1800" spc="-1" strike="noStrike">
                <a:latin typeface="Arial"/>
              </a:rPr>
              <a:t>Click to edit the title text format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250920" y="100080"/>
            <a:ext cx="8638560" cy="717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IN" sz="1800" spc="-1" strike="noStrike">
                <a:latin typeface="Arial"/>
              </a:rPr>
              <a:t>Click to edit the title text format</a:t>
            </a:r>
            <a:endParaRPr b="0" lang="en-IN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1"/>
          <p:cNvSpPr/>
          <p:nvPr/>
        </p:nvSpPr>
        <p:spPr>
          <a:xfrm>
            <a:off x="0" y="28080"/>
            <a:ext cx="8379720" cy="65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9a0000"/>
                </a:solidFill>
                <a:latin typeface="Calibri Light"/>
                <a:ea typeface="DejaVu Sans"/>
              </a:rPr>
              <a:t>IIT Delhi – Baseband Algorithms for 5G NR</a:t>
            </a:r>
            <a:endParaRPr b="0" lang="en-IN" sz="3200" spc="-1" strike="noStrike">
              <a:latin typeface="Arial"/>
            </a:endParaRPr>
          </a:p>
        </p:txBody>
      </p:sp>
      <p:sp>
        <p:nvSpPr>
          <p:cNvPr id="196" name="TextBox 7"/>
          <p:cNvSpPr/>
          <p:nvPr/>
        </p:nvSpPr>
        <p:spPr>
          <a:xfrm>
            <a:off x="5040000" y="1425240"/>
            <a:ext cx="4318200" cy="154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Algorithms developed for 5G Testbed</a:t>
            </a:r>
            <a:endParaRPr b="0" lang="en-IN" sz="1600" spc="-1" strike="noStrike">
              <a:latin typeface="Arial"/>
            </a:endParaRPr>
          </a:p>
          <a:p>
            <a:pPr marL="214200" indent="-212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Channel equalization (sent to IITM)</a:t>
            </a:r>
            <a:endParaRPr b="0" lang="en-IN" sz="1600" spc="-1" strike="noStrike">
              <a:latin typeface="Arial"/>
            </a:endParaRPr>
          </a:p>
          <a:p>
            <a:pPr marL="214200" indent="-212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Channel estimation (sent to IITM)</a:t>
            </a:r>
            <a:endParaRPr b="0" lang="en-IN" sz="1600" spc="-1" strike="noStrike">
              <a:latin typeface="Arial"/>
            </a:endParaRPr>
          </a:p>
          <a:p>
            <a:pPr marL="214200" indent="-212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Blind decoding of PDCCH (sent to CeWit)</a:t>
            </a:r>
            <a:endParaRPr b="0" lang="en-IN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1600" spc="-1" strike="noStrike">
              <a:latin typeface="Arial"/>
            </a:endParaRPr>
          </a:p>
        </p:txBody>
      </p:sp>
      <p:sp>
        <p:nvSpPr>
          <p:cNvPr id="197" name="Rectangle 4"/>
          <p:cNvSpPr/>
          <p:nvPr/>
        </p:nvSpPr>
        <p:spPr>
          <a:xfrm>
            <a:off x="79560" y="5760000"/>
            <a:ext cx="8982720" cy="980640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950" spc="-1" strike="noStrike">
                <a:solidFill>
                  <a:srgbClr val="000000"/>
                </a:solidFill>
                <a:latin typeface="Calibri"/>
                <a:ea typeface="DejaVu Sans"/>
              </a:rPr>
              <a:t>HIGHLIGHT: A complete setup for development and testing of baseband algorithms for 5G NR. Suited for use by Industry and Academia for development of baseband algorithms for 5G NR based applications.  </a:t>
            </a:r>
            <a:endParaRPr b="0" lang="en-IN" sz="1950" spc="-1" strike="noStrike">
              <a:latin typeface="Arial"/>
            </a:endParaRPr>
          </a:p>
        </p:txBody>
      </p:sp>
      <p:sp>
        <p:nvSpPr>
          <p:cNvPr id="198" name="TextBox 6"/>
          <p:cNvSpPr/>
          <p:nvPr/>
        </p:nvSpPr>
        <p:spPr>
          <a:xfrm>
            <a:off x="1080000" y="3322800"/>
            <a:ext cx="3102120" cy="100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5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Testing of 5G NR Signals</a:t>
            </a:r>
            <a:endParaRPr b="0" lang="en-IN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1500" spc="-1" strike="noStrike">
              <a:latin typeface="Arial"/>
            </a:endParaRPr>
          </a:p>
        </p:txBody>
      </p:sp>
      <p:sp>
        <p:nvSpPr>
          <p:cNvPr id="199" name="TextBox 8"/>
          <p:cNvSpPr/>
          <p:nvPr/>
        </p:nvSpPr>
        <p:spPr>
          <a:xfrm>
            <a:off x="5008680" y="3067560"/>
            <a:ext cx="36342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1800" spc="-1" strike="noStrike">
              <a:latin typeface="Arial"/>
            </a:endParaRPr>
          </a:p>
        </p:txBody>
      </p:sp>
      <p:sp>
        <p:nvSpPr>
          <p:cNvPr id="200" name="TextBox 7_0"/>
          <p:cNvSpPr/>
          <p:nvPr/>
        </p:nvSpPr>
        <p:spPr>
          <a:xfrm rot="17400">
            <a:off x="4127400" y="2892240"/>
            <a:ext cx="5403240" cy="325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Value Proposition</a:t>
            </a:r>
            <a:endParaRPr b="0" lang="en-IN" sz="1600" spc="-1" strike="noStrike">
              <a:latin typeface="Arial"/>
            </a:endParaRPr>
          </a:p>
          <a:p>
            <a:pPr marL="214200" indent="-212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Complete setup for development and testing of       baseband algorithms for 5G NR</a:t>
            </a:r>
            <a:endParaRPr b="0" lang="en-IN" sz="1600" spc="-1" strike="noStrike">
              <a:latin typeface="Arial"/>
            </a:endParaRPr>
          </a:p>
          <a:p>
            <a:pPr marL="214200" indent="-212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Tools: </a:t>
            </a:r>
            <a:endParaRPr b="0" lang="en-IN" sz="1600" spc="-1" strike="noStrike">
              <a:latin typeface="Arial"/>
            </a:endParaRPr>
          </a:p>
          <a:p>
            <a:pPr lvl="1" marL="432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SystemVue based generation of C and HDL code of           5G NR L1 modules</a:t>
            </a:r>
            <a:endParaRPr b="0" lang="en-IN" sz="1600" spc="-1" strike="noStrike">
              <a:latin typeface="Arial"/>
            </a:endParaRPr>
          </a:p>
          <a:p>
            <a:pPr lvl="1" marL="432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Vivado HLx suite +  Zync Ultrascale ZCU102 FPGA for    real-time code execution and performance analysis</a:t>
            </a:r>
            <a:endParaRPr b="0" lang="en-IN" sz="1600" spc="-1" strike="noStrike">
              <a:latin typeface="Arial"/>
            </a:endParaRPr>
          </a:p>
          <a:p>
            <a:pPr lvl="1" marL="432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Vector signal analyzer/generator and vector     transceivers to test the 5G NR signals generated using SystemVue</a:t>
            </a:r>
            <a:endParaRPr b="0" lang="en-IN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1600" spc="-1" strike="noStrike">
              <a:latin typeface="Arial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1"/>
          <a:stretch/>
        </p:blipFill>
        <p:spPr>
          <a:xfrm>
            <a:off x="2160720" y="3735720"/>
            <a:ext cx="1978200" cy="1483200"/>
          </a:xfrm>
          <a:prstGeom prst="rect">
            <a:avLst/>
          </a:prstGeom>
          <a:ln w="0">
            <a:noFill/>
          </a:ln>
        </p:spPr>
      </p:pic>
      <p:pic>
        <p:nvPicPr>
          <p:cNvPr id="202" name="" descr=""/>
          <p:cNvPicPr/>
          <p:nvPr/>
        </p:nvPicPr>
        <p:blipFill>
          <a:blip r:embed="rId2"/>
          <a:stretch/>
        </p:blipFill>
        <p:spPr>
          <a:xfrm>
            <a:off x="180000" y="3780720"/>
            <a:ext cx="1918440" cy="1438200"/>
          </a:xfrm>
          <a:prstGeom prst="rect">
            <a:avLst/>
          </a:prstGeom>
          <a:ln w="0">
            <a:noFill/>
          </a:ln>
        </p:spPr>
      </p:pic>
      <p:pic>
        <p:nvPicPr>
          <p:cNvPr id="203" name="" descr=""/>
          <p:cNvPicPr/>
          <p:nvPr/>
        </p:nvPicPr>
        <p:blipFill>
          <a:blip r:embed="rId3"/>
          <a:stretch/>
        </p:blipFill>
        <p:spPr>
          <a:xfrm>
            <a:off x="2787480" y="1613880"/>
            <a:ext cx="1783440" cy="1337040"/>
          </a:xfrm>
          <a:prstGeom prst="rect">
            <a:avLst/>
          </a:prstGeom>
          <a:ln w="0">
            <a:noFill/>
          </a:ln>
        </p:spPr>
      </p:pic>
      <p:sp>
        <p:nvSpPr>
          <p:cNvPr id="204" name=""/>
          <p:cNvSpPr/>
          <p:nvPr/>
        </p:nvSpPr>
        <p:spPr>
          <a:xfrm>
            <a:off x="2700000" y="1231560"/>
            <a:ext cx="2518920" cy="56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Real-time code execution</a:t>
            </a:r>
            <a:endParaRPr b="0" lang="en-IN" sz="1500" spc="-1" strike="noStrike"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4"/>
          <a:stretch/>
        </p:blipFill>
        <p:spPr>
          <a:xfrm>
            <a:off x="180000" y="1620000"/>
            <a:ext cx="2338920" cy="1438920"/>
          </a:xfrm>
          <a:prstGeom prst="rect">
            <a:avLst/>
          </a:prstGeom>
          <a:ln w="0">
            <a:noFill/>
          </a:ln>
        </p:spPr>
      </p:pic>
      <p:sp>
        <p:nvSpPr>
          <p:cNvPr id="206" name=""/>
          <p:cNvSpPr/>
          <p:nvPr/>
        </p:nvSpPr>
        <p:spPr>
          <a:xfrm>
            <a:off x="-56520" y="1224000"/>
            <a:ext cx="2878920" cy="56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SystemVue based code generation</a:t>
            </a:r>
            <a:endParaRPr b="0" lang="en-IN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172</TotalTime>
  <Application>LibreOffice/7.1.1.2$MacOSX_X86_64 LibreOffice_project/fe0b08f4af1bacafe4c7ecc87ce55bb426164676</Application>
  <AppVersion>15.0000</AppVersion>
  <Words>743</Words>
  <Paragraphs>178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2018-02-15T04:20:28Z</dcterms:created>
  <dc:creator/>
  <dc:description/>
  <dc:language>en-IN</dc:language>
  <cp:lastModifiedBy/>
  <dcterms:modified xsi:type="dcterms:W3CDTF">2021-11-18T20:29:49Z</dcterms:modified>
  <cp:revision>19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On-screen Show (4:3)</vt:lpwstr>
  </property>
  <property fmtid="{D5CDD505-2E9C-101B-9397-08002B2CF9AE}" pid="4" name="Slides">
    <vt:i4>11</vt:i4>
  </property>
</Properties>
</file>