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2918400" cy="438912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24" y="-4380"/>
      </p:cViewPr>
      <p:guideLst>
        <p:guide orient="horz" pos="13824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43444" y="685800"/>
            <a:ext cx="2571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122150" y="6353707"/>
            <a:ext cx="30674100" cy="175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122120" y="24184533"/>
            <a:ext cx="30674100" cy="67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30500847" y="39792784"/>
            <a:ext cx="1975800" cy="33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122120" y="9438933"/>
            <a:ext cx="30674100" cy="16755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122120" y="26898988"/>
            <a:ext cx="30674100" cy="111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t" anchorCtr="0">
            <a:noAutofit/>
          </a:bodyPr>
          <a:lstStyle>
            <a:lvl1pPr marL="457200" lvl="0" indent="-8445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700"/>
              <a:buChar char="●"/>
              <a:defRPr/>
            </a:lvl1pPr>
            <a:lvl2pPr marL="914400" lvl="1" indent="-704850" algn="ctr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 algn="ctr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 algn="ctr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 algn="ctr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 algn="ctr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 algn="ctr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 algn="ctr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 algn="ctr">
              <a:lnSpc>
                <a:spcPct val="115000"/>
              </a:lnSpc>
              <a:spcBef>
                <a:spcPts val="8500"/>
              </a:spcBef>
              <a:spcAft>
                <a:spcPts val="850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30500847" y="39792784"/>
            <a:ext cx="1975800" cy="33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30500847" y="39792784"/>
            <a:ext cx="1975800" cy="33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122120" y="18353920"/>
            <a:ext cx="30674100" cy="71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30500847" y="39792784"/>
            <a:ext cx="1975800" cy="33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22120" y="3797547"/>
            <a:ext cx="30674100" cy="48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122120" y="9834453"/>
            <a:ext cx="30674100" cy="29153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t" anchorCtr="0">
            <a:noAutofit/>
          </a:bodyPr>
          <a:lstStyle>
            <a:lvl1pPr marL="457200" lvl="0" indent="-844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700"/>
              <a:buChar char="●"/>
              <a:defRPr/>
            </a:lvl1pPr>
            <a:lvl2pPr marL="914400" lvl="1" indent="-7048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 algn="l">
              <a:lnSpc>
                <a:spcPct val="115000"/>
              </a:lnSpc>
              <a:spcBef>
                <a:spcPts val="8500"/>
              </a:spcBef>
              <a:spcAft>
                <a:spcPts val="850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30500847" y="39792784"/>
            <a:ext cx="1975800" cy="33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122120" y="3797547"/>
            <a:ext cx="30674100" cy="48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122120" y="9834453"/>
            <a:ext cx="14399400" cy="29153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t" anchorCtr="0">
            <a:noAutofit/>
          </a:bodyPr>
          <a:lstStyle>
            <a:lvl1pPr marL="457200" lvl="0" indent="-7048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Char char="●"/>
              <a:defRPr sz="7500"/>
            </a:lvl1pPr>
            <a:lvl2pPr marL="914400" lvl="1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2pPr>
            <a:lvl3pPr marL="1371600" lvl="2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■"/>
              <a:defRPr sz="6300"/>
            </a:lvl3pPr>
            <a:lvl4pPr marL="1828800" lvl="3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●"/>
              <a:defRPr sz="6300"/>
            </a:lvl4pPr>
            <a:lvl5pPr marL="2286000" lvl="4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5pPr>
            <a:lvl6pPr marL="2743200" lvl="5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■"/>
              <a:defRPr sz="6300"/>
            </a:lvl6pPr>
            <a:lvl7pPr marL="3200400" lvl="6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●"/>
              <a:defRPr sz="6300"/>
            </a:lvl7pPr>
            <a:lvl8pPr marL="3657600" lvl="7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8pPr>
            <a:lvl9pPr marL="4114800" lvl="8" indent="-628650" algn="l">
              <a:lnSpc>
                <a:spcPct val="115000"/>
              </a:lnSpc>
              <a:spcBef>
                <a:spcPts val="8500"/>
              </a:spcBef>
              <a:spcAft>
                <a:spcPts val="8500"/>
              </a:spcAft>
              <a:buSzPts val="6300"/>
              <a:buChar char="■"/>
              <a:defRPr sz="63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7396641" y="9834453"/>
            <a:ext cx="14399400" cy="29153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t" anchorCtr="0">
            <a:noAutofit/>
          </a:bodyPr>
          <a:lstStyle>
            <a:lvl1pPr marL="457200" lvl="0" indent="-7048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500"/>
              <a:buChar char="●"/>
              <a:defRPr sz="7500"/>
            </a:lvl1pPr>
            <a:lvl2pPr marL="914400" lvl="1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2pPr>
            <a:lvl3pPr marL="1371600" lvl="2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■"/>
              <a:defRPr sz="6300"/>
            </a:lvl3pPr>
            <a:lvl4pPr marL="1828800" lvl="3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●"/>
              <a:defRPr sz="6300"/>
            </a:lvl4pPr>
            <a:lvl5pPr marL="2286000" lvl="4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5pPr>
            <a:lvl6pPr marL="2743200" lvl="5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■"/>
              <a:defRPr sz="6300"/>
            </a:lvl6pPr>
            <a:lvl7pPr marL="3200400" lvl="6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●"/>
              <a:defRPr sz="6300"/>
            </a:lvl7pPr>
            <a:lvl8pPr marL="3657600" lvl="7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8pPr>
            <a:lvl9pPr marL="4114800" lvl="8" indent="-628650" algn="l">
              <a:lnSpc>
                <a:spcPct val="115000"/>
              </a:lnSpc>
              <a:spcBef>
                <a:spcPts val="8500"/>
              </a:spcBef>
              <a:spcAft>
                <a:spcPts val="8500"/>
              </a:spcAft>
              <a:buSzPts val="6300"/>
              <a:buChar char="■"/>
              <a:defRPr sz="63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30500847" y="39792784"/>
            <a:ext cx="1975800" cy="33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122120" y="3797547"/>
            <a:ext cx="30674100" cy="48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30500847" y="39792784"/>
            <a:ext cx="1975800" cy="33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122120" y="4741120"/>
            <a:ext cx="10109400" cy="644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122120" y="11857920"/>
            <a:ext cx="10109400" cy="271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t" anchorCtr="0">
            <a:noAutofit/>
          </a:bodyPr>
          <a:lstStyle>
            <a:lvl1pPr marL="457200" lvl="0" indent="-628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300"/>
              <a:buChar char="●"/>
              <a:defRPr sz="6300"/>
            </a:lvl1pPr>
            <a:lvl2pPr marL="914400" lvl="1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2pPr>
            <a:lvl3pPr marL="1371600" lvl="2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■"/>
              <a:defRPr sz="6300"/>
            </a:lvl3pPr>
            <a:lvl4pPr marL="1828800" lvl="3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●"/>
              <a:defRPr sz="6300"/>
            </a:lvl4pPr>
            <a:lvl5pPr marL="2286000" lvl="4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5pPr>
            <a:lvl6pPr marL="2743200" lvl="5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■"/>
              <a:defRPr sz="6300"/>
            </a:lvl6pPr>
            <a:lvl7pPr marL="3200400" lvl="6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●"/>
              <a:defRPr sz="6300"/>
            </a:lvl7pPr>
            <a:lvl8pPr marL="3657600" lvl="7" indent="-6286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8pPr>
            <a:lvl9pPr marL="4114800" lvl="8" indent="-628650" algn="l">
              <a:lnSpc>
                <a:spcPct val="115000"/>
              </a:lnSpc>
              <a:spcBef>
                <a:spcPts val="8500"/>
              </a:spcBef>
              <a:spcAft>
                <a:spcPts val="8500"/>
              </a:spcAft>
              <a:buSzPts val="6300"/>
              <a:buChar char="■"/>
              <a:defRPr sz="63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30500847" y="39792784"/>
            <a:ext cx="1975800" cy="33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764900" y="3841280"/>
            <a:ext cx="22923600" cy="34908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30500847" y="39792784"/>
            <a:ext cx="1975800" cy="33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459200" y="-1067"/>
            <a:ext cx="16459200" cy="438911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955800" y="10523093"/>
            <a:ext cx="14562900" cy="126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955800" y="23919573"/>
            <a:ext cx="14562900" cy="105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7782200" y="6178773"/>
            <a:ext cx="13812900" cy="31531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marL="457200" lvl="0" indent="-844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700"/>
              <a:buChar char="●"/>
              <a:defRPr/>
            </a:lvl1pPr>
            <a:lvl2pPr marL="914400" lvl="1" indent="-7048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 algn="l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 algn="l">
              <a:lnSpc>
                <a:spcPct val="115000"/>
              </a:lnSpc>
              <a:spcBef>
                <a:spcPts val="8500"/>
              </a:spcBef>
              <a:spcAft>
                <a:spcPts val="850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30500847" y="39792784"/>
            <a:ext cx="1975800" cy="33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122120" y="36100906"/>
            <a:ext cx="21595500" cy="51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30500847" y="39792784"/>
            <a:ext cx="1975800" cy="33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22120" y="3797547"/>
            <a:ext cx="30674100" cy="48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None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None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None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None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None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None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None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None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None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22120" y="9834453"/>
            <a:ext cx="30674100" cy="29153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t" anchorCtr="0">
            <a:noAutofit/>
          </a:bodyPr>
          <a:lstStyle>
            <a:lvl1pPr marL="457200" marR="0" lvl="0" indent="-844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700"/>
              <a:buFont typeface="Arial"/>
              <a:buChar char="●"/>
              <a:defRPr sz="9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704850" algn="l" rtl="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Font typeface="Arial"/>
              <a:buChar char="○"/>
              <a:defRPr sz="7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704850" algn="l" rtl="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Font typeface="Arial"/>
              <a:buChar char="■"/>
              <a:defRPr sz="7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704850" algn="l" rtl="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Font typeface="Arial"/>
              <a:buChar char="●"/>
              <a:defRPr sz="7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704850" algn="l" rtl="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Font typeface="Arial"/>
              <a:buChar char="○"/>
              <a:defRPr sz="7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704850" algn="l" rtl="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Font typeface="Arial"/>
              <a:buChar char="■"/>
              <a:defRPr sz="7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704850" algn="l" rtl="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Font typeface="Arial"/>
              <a:buChar char="●"/>
              <a:defRPr sz="7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704850" algn="l" rtl="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Font typeface="Arial"/>
              <a:buChar char="○"/>
              <a:defRPr sz="7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704850" algn="l" rtl="0">
              <a:lnSpc>
                <a:spcPct val="115000"/>
              </a:lnSpc>
              <a:spcBef>
                <a:spcPts val="8500"/>
              </a:spcBef>
              <a:spcAft>
                <a:spcPts val="8500"/>
              </a:spcAft>
              <a:buClr>
                <a:schemeClr val="dk2"/>
              </a:buClr>
              <a:buSzPts val="7500"/>
              <a:buFont typeface="Arial"/>
              <a:buChar char="■"/>
              <a:defRPr sz="7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30500847" y="39792784"/>
            <a:ext cx="1975800" cy="33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320650" y="9332725"/>
            <a:ext cx="14528700" cy="30363300"/>
          </a:xfrm>
          <a:prstGeom prst="roundRect">
            <a:avLst>
              <a:gd name="adj" fmla="val 16667"/>
            </a:avLst>
          </a:prstGeom>
          <a:noFill/>
          <a:ln w="1143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16805100" y="9305825"/>
            <a:ext cx="14673900" cy="30496500"/>
          </a:xfrm>
          <a:prstGeom prst="roundRect">
            <a:avLst>
              <a:gd name="adj" fmla="val 16667"/>
            </a:avLst>
          </a:prstGeom>
          <a:noFill/>
          <a:ln w="1143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1533375" y="33018263"/>
            <a:ext cx="13977000" cy="1998000"/>
          </a:xfrm>
          <a:prstGeom prst="rect">
            <a:avLst/>
          </a:prstGeom>
          <a:solidFill>
            <a:srgbClr val="F3F3F3"/>
          </a:solidFill>
          <a:ln w="381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5426381" y="23312292"/>
            <a:ext cx="24827400" cy="27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6125" tIns="276125" rIns="276125" bIns="2761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8" name="Google Shape;58;p13"/>
          <p:cNvCxnSpPr/>
          <p:nvPr/>
        </p:nvCxnSpPr>
        <p:spPr>
          <a:xfrm>
            <a:off x="666975" y="581550"/>
            <a:ext cx="0" cy="42728100"/>
          </a:xfrm>
          <a:prstGeom prst="straightConnector1">
            <a:avLst/>
          </a:prstGeom>
          <a:noFill/>
          <a:ln w="152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3"/>
          <p:cNvCxnSpPr/>
          <p:nvPr/>
        </p:nvCxnSpPr>
        <p:spPr>
          <a:xfrm>
            <a:off x="32118575" y="654825"/>
            <a:ext cx="0" cy="42654600"/>
          </a:xfrm>
          <a:prstGeom prst="straightConnector1">
            <a:avLst/>
          </a:prstGeom>
          <a:noFill/>
          <a:ln w="152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0" name="Google Shape;60;p13"/>
          <p:cNvCxnSpPr/>
          <p:nvPr/>
        </p:nvCxnSpPr>
        <p:spPr>
          <a:xfrm>
            <a:off x="641150" y="655450"/>
            <a:ext cx="31553700" cy="0"/>
          </a:xfrm>
          <a:prstGeom prst="straightConnector1">
            <a:avLst/>
          </a:prstGeom>
          <a:noFill/>
          <a:ln w="152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1" name="Google Shape;61;p13"/>
          <p:cNvCxnSpPr/>
          <p:nvPr/>
        </p:nvCxnSpPr>
        <p:spPr>
          <a:xfrm>
            <a:off x="595350" y="43227100"/>
            <a:ext cx="31517100" cy="0"/>
          </a:xfrm>
          <a:prstGeom prst="straightConnector1">
            <a:avLst/>
          </a:prstGeom>
          <a:noFill/>
          <a:ln w="152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13"/>
          <p:cNvSpPr txBox="1"/>
          <p:nvPr/>
        </p:nvSpPr>
        <p:spPr>
          <a:xfrm>
            <a:off x="597350" y="655450"/>
            <a:ext cx="31445400" cy="31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b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00"/>
              <a:buFont typeface="Arial"/>
              <a:buNone/>
            </a:pPr>
            <a:r>
              <a:rPr lang="en-GB" sz="7200" b="1">
                <a:latin typeface="Calibri"/>
                <a:ea typeface="Calibri"/>
                <a:cs typeface="Calibri"/>
                <a:sym typeface="Calibri"/>
              </a:rPr>
              <a:t>    </a:t>
            </a:r>
            <a:r>
              <a:rPr lang="en-GB" sz="7200" b="1" i="0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Implementation of 5G Authentication and Key Agreement Protocol on X</a:t>
            </a:r>
            <a:r>
              <a:rPr lang="en-GB" sz="7200" b="1"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GB" sz="7200" b="1" i="0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ee</a:t>
            </a:r>
            <a:r>
              <a:rPr lang="en-GB" sz="7200" b="1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7200" b="1" i="0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Networks</a:t>
            </a:r>
            <a:endParaRPr sz="7200" b="1" i="0" strike="noStrike" cap="none">
              <a:solidFill>
                <a:srgbClr val="000000"/>
              </a:solidFill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083460" y="2916513"/>
            <a:ext cx="3948090" cy="3536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5" name="Google Shape;65;p13"/>
          <p:cNvCxnSpPr/>
          <p:nvPr/>
        </p:nvCxnSpPr>
        <p:spPr>
          <a:xfrm>
            <a:off x="728100" y="7407225"/>
            <a:ext cx="31462200" cy="0"/>
          </a:xfrm>
          <a:prstGeom prst="straightConnector1">
            <a:avLst/>
          </a:prstGeom>
          <a:noFill/>
          <a:ln w="152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6" name="Google Shape;66;p13"/>
          <p:cNvSpPr txBox="1"/>
          <p:nvPr/>
        </p:nvSpPr>
        <p:spPr>
          <a:xfrm>
            <a:off x="6162075" y="3352225"/>
            <a:ext cx="20154600" cy="4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6125" tIns="276125" rIns="276125" bIns="2761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rPr lang="en-GB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5G- Security Group</a:t>
            </a: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endParaRPr lang="en-GB" sz="6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endParaRPr lang="en-GB" sz="6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7" name="Google Shape;67;p13"/>
          <p:cNvCxnSpPr/>
          <p:nvPr/>
        </p:nvCxnSpPr>
        <p:spPr>
          <a:xfrm>
            <a:off x="778500" y="8826925"/>
            <a:ext cx="31361400" cy="0"/>
          </a:xfrm>
          <a:prstGeom prst="straightConnector1">
            <a:avLst/>
          </a:prstGeom>
          <a:noFill/>
          <a:ln w="152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8" name="Google Shape;68;p13"/>
          <p:cNvSpPr txBox="1"/>
          <p:nvPr/>
        </p:nvSpPr>
        <p:spPr>
          <a:xfrm>
            <a:off x="1306525" y="7516300"/>
            <a:ext cx="30172500" cy="12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>
                <a:solidFill>
                  <a:srgbClr val="3D85C6"/>
                </a:solidFill>
              </a:rPr>
              <a:t>Dynamic Key Generation for D2D communication</a:t>
            </a:r>
            <a:endParaRPr sz="8000">
              <a:solidFill>
                <a:srgbClr val="3D85C6"/>
              </a:solidFill>
            </a:endParaRPr>
          </a:p>
        </p:txBody>
      </p:sp>
      <p:cxnSp>
        <p:nvCxnSpPr>
          <p:cNvPr id="69" name="Google Shape;69;p13"/>
          <p:cNvCxnSpPr/>
          <p:nvPr/>
        </p:nvCxnSpPr>
        <p:spPr>
          <a:xfrm>
            <a:off x="16376775" y="10807925"/>
            <a:ext cx="0" cy="27881400"/>
          </a:xfrm>
          <a:prstGeom prst="straightConnector1">
            <a:avLst/>
          </a:prstGeom>
          <a:noFill/>
          <a:ln w="114300" cap="flat" cmpd="sng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0" name="Google Shape;70;p13"/>
          <p:cNvSpPr/>
          <p:nvPr/>
        </p:nvSpPr>
        <p:spPr>
          <a:xfrm>
            <a:off x="1812575" y="40720750"/>
            <a:ext cx="29219100" cy="19980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3"/>
          <p:cNvSpPr txBox="1"/>
          <p:nvPr/>
        </p:nvSpPr>
        <p:spPr>
          <a:xfrm>
            <a:off x="1866200" y="40720600"/>
            <a:ext cx="36660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/>
              <a:t>Reference:</a:t>
            </a:r>
            <a:endParaRPr sz="3600"/>
          </a:p>
        </p:txBody>
      </p:sp>
      <p:sp>
        <p:nvSpPr>
          <p:cNvPr id="72" name="Google Shape;72;p13"/>
          <p:cNvSpPr txBox="1"/>
          <p:nvPr/>
        </p:nvSpPr>
        <p:spPr>
          <a:xfrm>
            <a:off x="1866188" y="41246950"/>
            <a:ext cx="29165400" cy="14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chemeClr val="dk1"/>
                </a:solidFill>
              </a:rPr>
              <a:t>S. Mathur, W. Trappe, N. B. Mandayam, C. Ye, and A. Reznik, ”Radio- telepathy: extracting a secret key from an unauthenticated wireless channel,” in ACM MobiCom ’08, September 14-19, 2008, pp. 128–139, 2008</a:t>
            </a:r>
            <a:endParaRPr sz="3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600"/>
          </a:p>
        </p:txBody>
      </p:sp>
      <p:sp>
        <p:nvSpPr>
          <p:cNvPr id="73" name="Google Shape;73;p13"/>
          <p:cNvSpPr txBox="1"/>
          <p:nvPr/>
        </p:nvSpPr>
        <p:spPr>
          <a:xfrm>
            <a:off x="5532200" y="9305825"/>
            <a:ext cx="51291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>
                <a:solidFill>
                  <a:srgbClr val="274E13"/>
                </a:solidFill>
              </a:rPr>
              <a:t>Abstract</a:t>
            </a:r>
            <a:endParaRPr sz="4800" b="1">
              <a:solidFill>
                <a:srgbClr val="274E13"/>
              </a:solidFill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1870525" y="10631325"/>
            <a:ext cx="13676100" cy="90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222222"/>
                </a:solidFill>
                <a:highlight>
                  <a:srgbClr val="FFFFFF"/>
                </a:highlight>
              </a:rPr>
              <a:t>In this demonstration, we showcase a physical-layer key generation mechanism between two 5G-compliant User Equipment (UE) devices that operate in a D2D fashion. To present our ideas, we use a network of three XBee devices, wherein one of them acts as a base-station and the other two play the role of UEs.  In order to ensure end-to-end privacy, the two UEs first authenticate with the base-station by using the standard 5G AKA protocol, and subsequently request the base-station to facilitate the design of a quantization algorithm, which in turn will be used by them to implement a physical-layer key generation mechanism for securing communication in the D2D mode. Our demonstration shows that key-exchange algorithms using physical-layer methods are feasible for implementation on 5G-compliant devices, and such methods should be considered to ensure end-to-end privacy for D2D communication in the 5G architecture.</a:t>
            </a:r>
            <a:endParaRPr sz="3600"/>
          </a:p>
        </p:txBody>
      </p:sp>
      <p:sp>
        <p:nvSpPr>
          <p:cNvPr id="75" name="Google Shape;75;p13"/>
          <p:cNvSpPr txBox="1"/>
          <p:nvPr/>
        </p:nvSpPr>
        <p:spPr>
          <a:xfrm>
            <a:off x="21579463" y="24221988"/>
            <a:ext cx="4809000" cy="8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>
                <a:solidFill>
                  <a:srgbClr val="274E13"/>
                </a:solidFill>
              </a:rPr>
              <a:t>Testbed Setup</a:t>
            </a:r>
            <a:endParaRPr sz="4800" b="1">
              <a:solidFill>
                <a:srgbClr val="274E13"/>
              </a:solidFill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22009961" y="9248925"/>
            <a:ext cx="39480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>
                <a:solidFill>
                  <a:srgbClr val="274E13"/>
                </a:solidFill>
              </a:rPr>
              <a:t>Model</a:t>
            </a:r>
            <a:endParaRPr sz="4800" b="1">
              <a:solidFill>
                <a:srgbClr val="274E13"/>
              </a:solidFill>
            </a:endParaRPr>
          </a:p>
        </p:txBody>
      </p:sp>
      <p:pic>
        <p:nvPicPr>
          <p:cNvPr id="77" name="Google Shape;7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373825" y="14636930"/>
            <a:ext cx="11220275" cy="92983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3"/>
          <p:cNvSpPr/>
          <p:nvPr/>
        </p:nvSpPr>
        <p:spPr>
          <a:xfrm>
            <a:off x="1533363" y="30171000"/>
            <a:ext cx="13977000" cy="1998000"/>
          </a:xfrm>
          <a:prstGeom prst="rect">
            <a:avLst/>
          </a:prstGeom>
          <a:solidFill>
            <a:srgbClr val="EFEFEF"/>
          </a:solidFill>
          <a:ln w="381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1533375" y="35911688"/>
            <a:ext cx="13977000" cy="1998000"/>
          </a:xfrm>
          <a:prstGeom prst="rect">
            <a:avLst/>
          </a:prstGeom>
          <a:solidFill>
            <a:srgbClr val="F3F3F3"/>
          </a:solidFill>
          <a:ln w="381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13"/>
          <p:cNvGrpSpPr/>
          <p:nvPr/>
        </p:nvGrpSpPr>
        <p:grpSpPr>
          <a:xfrm>
            <a:off x="1683814" y="30639950"/>
            <a:ext cx="13676110" cy="6784980"/>
            <a:chOff x="846975" y="1559432"/>
            <a:chExt cx="8297100" cy="2917393"/>
          </a:xfrm>
        </p:grpSpPr>
        <p:sp>
          <p:nvSpPr>
            <p:cNvPr id="81" name="Google Shape;81;p13"/>
            <p:cNvSpPr/>
            <p:nvPr/>
          </p:nvSpPr>
          <p:spPr>
            <a:xfrm>
              <a:off x="857250" y="1569900"/>
              <a:ext cx="2163900" cy="4545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857250" y="2786125"/>
              <a:ext cx="2163900" cy="454500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846975" y="3992025"/>
              <a:ext cx="2163900" cy="4545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3"/>
            <p:cNvSpPr txBox="1"/>
            <p:nvPr/>
          </p:nvSpPr>
          <p:spPr>
            <a:xfrm>
              <a:off x="930242" y="1559432"/>
              <a:ext cx="2033400" cy="45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000"/>
                <a:t>Advantage Distillation</a:t>
              </a:r>
              <a:endParaRPr sz="3000"/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1123052" y="2772979"/>
              <a:ext cx="1619100" cy="45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000"/>
                <a:t>Information Reconciliation</a:t>
              </a:r>
              <a:endParaRPr sz="3000"/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956700" y="3992025"/>
              <a:ext cx="1965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000"/>
                <a:t>Privacy Amplification</a:t>
              </a:r>
              <a:endParaRPr sz="3000"/>
            </a:p>
          </p:txBody>
        </p:sp>
        <p:cxnSp>
          <p:nvCxnSpPr>
            <p:cNvPr id="87" name="Google Shape;87;p13"/>
            <p:cNvCxnSpPr/>
            <p:nvPr/>
          </p:nvCxnSpPr>
          <p:spPr>
            <a:xfrm>
              <a:off x="1946941" y="2048049"/>
              <a:ext cx="0" cy="65040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1908963" y="3255275"/>
              <a:ext cx="0" cy="72210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89" name="Google Shape;89;p13"/>
            <p:cNvSpPr/>
            <p:nvPr/>
          </p:nvSpPr>
          <p:spPr>
            <a:xfrm>
              <a:off x="5400750" y="1593150"/>
              <a:ext cx="1752300" cy="4545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5400825" y="2809375"/>
              <a:ext cx="1752300" cy="4545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5400950" y="3979100"/>
              <a:ext cx="1752300" cy="4545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5443801" y="1615094"/>
              <a:ext cx="1752300" cy="45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400"/>
                <a:t>Quantizer and Consensus</a:t>
              </a:r>
              <a:endParaRPr sz="2400"/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5314954" y="2885119"/>
              <a:ext cx="1923900" cy="36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400"/>
                <a:t>LDPC Reconciliation</a:t>
              </a:r>
              <a:endParaRPr sz="2400"/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5467522" y="4057785"/>
              <a:ext cx="1619100" cy="410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400"/>
                <a:t>Universal Hash</a:t>
              </a:r>
              <a:endParaRPr sz="2400"/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3470162" y="1619844"/>
              <a:ext cx="1674300" cy="54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400"/>
                <a:t>Channel parameter from UE1 &amp; UE2</a:t>
              </a:r>
              <a:endParaRPr sz="2400"/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7686675" y="1703550"/>
              <a:ext cx="1457400" cy="233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400"/>
                <a:t>Bits after consensus</a:t>
              </a:r>
              <a:endParaRPr sz="2400"/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3849050" y="2839825"/>
              <a:ext cx="1166100" cy="39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400"/>
                <a:t>Syndrome sent by UE1 to UE2</a:t>
              </a:r>
              <a:endParaRPr sz="2400"/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7686675" y="2919775"/>
              <a:ext cx="1457400" cy="233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400"/>
                <a:t>Corrected bits</a:t>
              </a:r>
              <a:endParaRPr sz="2400"/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4024200" y="4089500"/>
              <a:ext cx="890700" cy="233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400"/>
                <a:t>Shared key</a:t>
              </a:r>
              <a:endParaRPr sz="2400"/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7639050" y="4059350"/>
              <a:ext cx="1362000" cy="29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400"/>
                <a:t>New random key</a:t>
              </a:r>
              <a:endParaRPr sz="2400"/>
            </a:p>
          </p:txBody>
        </p:sp>
        <p:cxnSp>
          <p:nvCxnSpPr>
            <p:cNvPr id="101" name="Google Shape;101;p13"/>
            <p:cNvCxnSpPr/>
            <p:nvPr/>
          </p:nvCxnSpPr>
          <p:spPr>
            <a:xfrm>
              <a:off x="4870468" y="1820397"/>
              <a:ext cx="4686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02" name="Google Shape;102;p13"/>
            <p:cNvCxnSpPr>
              <a:stCxn id="97" idx="3"/>
              <a:endCxn id="90" idx="1"/>
            </p:cNvCxnSpPr>
            <p:nvPr/>
          </p:nvCxnSpPr>
          <p:spPr>
            <a:xfrm>
              <a:off x="5015150" y="3036625"/>
              <a:ext cx="3858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03" name="Google Shape;103;p13"/>
            <p:cNvCxnSpPr>
              <a:stCxn id="99" idx="3"/>
              <a:endCxn id="91" idx="1"/>
            </p:cNvCxnSpPr>
            <p:nvPr/>
          </p:nvCxnSpPr>
          <p:spPr>
            <a:xfrm>
              <a:off x="4914900" y="4206350"/>
              <a:ext cx="4860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04" name="Google Shape;104;p13"/>
            <p:cNvCxnSpPr>
              <a:stCxn id="89" idx="3"/>
              <a:endCxn id="96" idx="1"/>
            </p:cNvCxnSpPr>
            <p:nvPr/>
          </p:nvCxnSpPr>
          <p:spPr>
            <a:xfrm>
              <a:off x="7153050" y="1820400"/>
              <a:ext cx="5337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05" name="Google Shape;105;p13"/>
            <p:cNvCxnSpPr>
              <a:stCxn id="90" idx="3"/>
              <a:endCxn id="98" idx="1"/>
            </p:cNvCxnSpPr>
            <p:nvPr/>
          </p:nvCxnSpPr>
          <p:spPr>
            <a:xfrm>
              <a:off x="7153125" y="3036625"/>
              <a:ext cx="5337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06" name="Google Shape;106;p13"/>
            <p:cNvCxnSpPr>
              <a:stCxn id="91" idx="3"/>
              <a:endCxn id="100" idx="1"/>
            </p:cNvCxnSpPr>
            <p:nvPr/>
          </p:nvCxnSpPr>
          <p:spPr>
            <a:xfrm>
              <a:off x="7153250" y="4206350"/>
              <a:ext cx="4857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sp>
        <p:nvSpPr>
          <p:cNvPr id="107" name="Google Shape;107;p13"/>
          <p:cNvSpPr txBox="1"/>
          <p:nvPr/>
        </p:nvSpPr>
        <p:spPr>
          <a:xfrm>
            <a:off x="3893287" y="20034275"/>
            <a:ext cx="96855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>
                <a:solidFill>
                  <a:srgbClr val="274E13"/>
                </a:solidFill>
              </a:rPr>
              <a:t>Dynamic Key Generation</a:t>
            </a:r>
            <a:endParaRPr sz="4800" b="1">
              <a:solidFill>
                <a:srgbClr val="274E13"/>
              </a:solidFill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1683813" y="21827913"/>
            <a:ext cx="13676100" cy="73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GB" sz="3600"/>
              <a:t>Known pilots are exchanged between the two UEs to estimate correlated random channel state sequence (RSSI in XBees)</a:t>
            </a:r>
            <a:endParaRPr sz="3600"/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GB" sz="3600"/>
              <a:t>Base Station Unit (BSU) observes joint channel characteristics between the two UEs and designs the optimal quantizer</a:t>
            </a:r>
            <a:endParaRPr sz="3600"/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GB" sz="3600"/>
              <a:t>Both the UEs quantize their long sequences into bits with the same quantizer and apply consensus algorithm on the sequence</a:t>
            </a:r>
            <a:endParaRPr sz="3600"/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GB" sz="3600"/>
              <a:t>LDPC reconciliation is done so as to correct mismatches in bits</a:t>
            </a:r>
            <a:endParaRPr sz="3600"/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GB" sz="3600"/>
              <a:t>Zero mismatch scheme corrects every disagreement in bits</a:t>
            </a:r>
            <a:endParaRPr sz="3600"/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GB" sz="3600"/>
              <a:t>Privacy amplification compensates for public data revealed in above steps and gives random key</a:t>
            </a:r>
            <a:endParaRPr sz="3600"/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GB" sz="3600"/>
              <a:t>Keys are then used by 3GPP compliant encryption schemes for payload transmission </a:t>
            </a:r>
            <a:endParaRPr sz="3600"/>
          </a:p>
        </p:txBody>
      </p:sp>
      <p:cxnSp>
        <p:nvCxnSpPr>
          <p:cNvPr id="109" name="Google Shape;109;p13"/>
          <p:cNvCxnSpPr/>
          <p:nvPr/>
        </p:nvCxnSpPr>
        <p:spPr>
          <a:xfrm>
            <a:off x="1885700" y="10195125"/>
            <a:ext cx="13413000" cy="0"/>
          </a:xfrm>
          <a:prstGeom prst="straightConnector1">
            <a:avLst/>
          </a:prstGeom>
          <a:noFill/>
          <a:ln w="1143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0" name="Google Shape;110;p13"/>
          <p:cNvCxnSpPr/>
          <p:nvPr/>
        </p:nvCxnSpPr>
        <p:spPr>
          <a:xfrm>
            <a:off x="1332650" y="21075050"/>
            <a:ext cx="14516700" cy="0"/>
          </a:xfrm>
          <a:prstGeom prst="straightConnector1">
            <a:avLst/>
          </a:prstGeom>
          <a:noFill/>
          <a:ln w="1143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1" name="Google Shape;111;p13"/>
          <p:cNvCxnSpPr/>
          <p:nvPr/>
        </p:nvCxnSpPr>
        <p:spPr>
          <a:xfrm>
            <a:off x="16805538" y="24222000"/>
            <a:ext cx="14673000" cy="0"/>
          </a:xfrm>
          <a:prstGeom prst="straightConnector1">
            <a:avLst/>
          </a:prstGeom>
          <a:noFill/>
          <a:ln w="1143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2" name="Google Shape;112;p13"/>
          <p:cNvCxnSpPr/>
          <p:nvPr/>
        </p:nvCxnSpPr>
        <p:spPr>
          <a:xfrm>
            <a:off x="16805538" y="25166950"/>
            <a:ext cx="14673000" cy="0"/>
          </a:xfrm>
          <a:prstGeom prst="straightConnector1">
            <a:avLst/>
          </a:prstGeom>
          <a:noFill/>
          <a:ln w="1143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3" name="Google Shape;113;p13"/>
          <p:cNvCxnSpPr/>
          <p:nvPr/>
        </p:nvCxnSpPr>
        <p:spPr>
          <a:xfrm>
            <a:off x="1332650" y="20056163"/>
            <a:ext cx="14516700" cy="0"/>
          </a:xfrm>
          <a:prstGeom prst="straightConnector1">
            <a:avLst/>
          </a:prstGeom>
          <a:noFill/>
          <a:ln w="1143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4" name="Google Shape;114;p13"/>
          <p:cNvCxnSpPr/>
          <p:nvPr/>
        </p:nvCxnSpPr>
        <p:spPr>
          <a:xfrm>
            <a:off x="17426425" y="10165175"/>
            <a:ext cx="13492500" cy="0"/>
          </a:xfrm>
          <a:prstGeom prst="straightConnector1">
            <a:avLst/>
          </a:prstGeom>
          <a:noFill/>
          <a:ln w="1143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5" name="Google Shape;115;p13"/>
          <p:cNvSpPr txBox="1"/>
          <p:nvPr/>
        </p:nvSpPr>
        <p:spPr>
          <a:xfrm>
            <a:off x="17464350" y="10517525"/>
            <a:ext cx="13039200" cy="41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GB" sz="3600"/>
              <a:t>UEs’ embedded secret key is used for authentication with the BSU</a:t>
            </a:r>
            <a:endParaRPr sz="3600"/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GB" sz="3600"/>
              <a:t>A set of keys compliant with 3GPP standards is derived for the two wireless links (UE-1 to BSU and UE-2 to BSU)</a:t>
            </a:r>
            <a:endParaRPr sz="3600"/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GB" sz="3600"/>
              <a:t>BSU facilitates UEs by designing appropriate quantizer for DKG by observing their joint channel characteristics</a:t>
            </a:r>
            <a:endParaRPr sz="3600"/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GB" sz="3600"/>
              <a:t>DKG scheme is then initiated to achieve end-to-end privacy</a:t>
            </a:r>
            <a:endParaRPr sz="3600"/>
          </a:p>
        </p:txBody>
      </p:sp>
      <p:pic>
        <p:nvPicPr>
          <p:cNvPr id="116" name="Google Shape;11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080125" y="28990050"/>
            <a:ext cx="13807674" cy="6223250"/>
          </a:xfrm>
          <a:prstGeom prst="rect">
            <a:avLst/>
          </a:prstGeom>
          <a:noFill/>
          <a:ln w="9525" cap="rnd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17" name="Google Shape;117;p13"/>
          <p:cNvSpPr txBox="1"/>
          <p:nvPr/>
        </p:nvSpPr>
        <p:spPr>
          <a:xfrm>
            <a:off x="17322626" y="25310300"/>
            <a:ext cx="13850100" cy="35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GB" sz="3600"/>
              <a:t>Testbed comprises of a Base Station Unit (BSU) and two UEs</a:t>
            </a:r>
            <a:endParaRPr sz="3600"/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GB" sz="3600"/>
              <a:t>The two authenticated UEs want to communicate to each other in the available D2D fashion </a:t>
            </a:r>
            <a:endParaRPr sz="3600"/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-GB" sz="3600"/>
              <a:t>BSU facilitates them to achieve an end-to-end privacy by using DKG scheme</a:t>
            </a:r>
            <a:endParaRPr sz="3600"/>
          </a:p>
        </p:txBody>
      </p:sp>
      <p:cxnSp>
        <p:nvCxnSpPr>
          <p:cNvPr id="118" name="Google Shape;118;p13"/>
          <p:cNvCxnSpPr/>
          <p:nvPr/>
        </p:nvCxnSpPr>
        <p:spPr>
          <a:xfrm>
            <a:off x="16805550" y="35663150"/>
            <a:ext cx="14673000" cy="0"/>
          </a:xfrm>
          <a:prstGeom prst="straightConnector1">
            <a:avLst/>
          </a:prstGeom>
          <a:noFill/>
          <a:ln w="1143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9" name="Google Shape;119;p13"/>
          <p:cNvCxnSpPr/>
          <p:nvPr/>
        </p:nvCxnSpPr>
        <p:spPr>
          <a:xfrm>
            <a:off x="16836175" y="36522825"/>
            <a:ext cx="14673000" cy="0"/>
          </a:xfrm>
          <a:prstGeom prst="straightConnector1">
            <a:avLst/>
          </a:prstGeom>
          <a:noFill/>
          <a:ln w="1143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0" name="Google Shape;120;p13"/>
          <p:cNvSpPr txBox="1"/>
          <p:nvPr/>
        </p:nvSpPr>
        <p:spPr>
          <a:xfrm>
            <a:off x="20722800" y="35605938"/>
            <a:ext cx="6522300" cy="8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>
                <a:solidFill>
                  <a:srgbClr val="274E13"/>
                </a:solidFill>
              </a:rPr>
              <a:t>Acknowledgement</a:t>
            </a:r>
            <a:endParaRPr sz="4800" b="1">
              <a:solidFill>
                <a:srgbClr val="274E13"/>
              </a:solidFill>
            </a:endParaRPr>
          </a:p>
        </p:txBody>
      </p:sp>
      <p:sp>
        <p:nvSpPr>
          <p:cNvPr id="121" name="Google Shape;121;p13"/>
          <p:cNvSpPr txBox="1"/>
          <p:nvPr/>
        </p:nvSpPr>
        <p:spPr>
          <a:xfrm>
            <a:off x="17343775" y="36800200"/>
            <a:ext cx="13807800" cy="17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/>
              <a:t>This work is funded by the indigenous Test Bed project from the Department of Telecommunication, Ministry of Communication, New Delhi, India.</a:t>
            </a:r>
            <a:endParaRPr sz="3600"/>
          </a:p>
        </p:txBody>
      </p:sp>
      <p:sp>
        <p:nvSpPr>
          <p:cNvPr id="122" name="Google Shape;122;p13"/>
          <p:cNvSpPr txBox="1"/>
          <p:nvPr/>
        </p:nvSpPr>
        <p:spPr>
          <a:xfrm>
            <a:off x="28691850" y="14749675"/>
            <a:ext cx="268200" cy="1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/>
              <a:t>U</a:t>
            </a:r>
            <a:endParaRPr sz="26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503</Words>
  <Application>Microsoft Office PowerPoint</Application>
  <PresentationFormat>Custom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Manish Bansal</cp:lastModifiedBy>
  <cp:revision>1</cp:revision>
  <dcterms:modified xsi:type="dcterms:W3CDTF">2021-11-09T05:46:29Z</dcterms:modified>
</cp:coreProperties>
</file>