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918400" cy="43891200"/>
  <p:notesSz cx="6881813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824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EDA"/>
    <a:srgbClr val="FF5050"/>
    <a:srgbClr val="FEDEF9"/>
    <a:srgbClr val="EBEAF2"/>
    <a:srgbClr val="FAFA94"/>
    <a:srgbClr val="EECCE8"/>
    <a:srgbClr val="B4F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8" y="18"/>
      </p:cViewPr>
      <p:guideLst>
        <p:guide orient="horz" pos="13824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696913"/>
            <a:ext cx="26130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31" tIns="92431" rIns="92431" bIns="92431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76604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33600" y="696913"/>
            <a:ext cx="2614613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5332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122150" y="6353707"/>
            <a:ext cx="30674100" cy="17515800"/>
          </a:xfrm>
          <a:prstGeom prst="rect">
            <a:avLst/>
          </a:prstGeom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500"/>
              <a:buNone/>
              <a:defRPr sz="275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122120" y="24184533"/>
            <a:ext cx="30674100" cy="67641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122120" y="9438933"/>
            <a:ext cx="30674100" cy="16755300"/>
          </a:xfrm>
          <a:prstGeom prst="rect">
            <a:avLst/>
          </a:prstGeom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700"/>
              <a:buNone/>
              <a:defRPr sz="63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122120" y="26898987"/>
            <a:ext cx="30674100" cy="111000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844550" algn="ctr"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 algn="ctr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 algn="ctr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 algn="ctr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 algn="ctr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22120" y="18353920"/>
            <a:ext cx="30674100" cy="7183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000"/>
              <a:buNone/>
              <a:defRPr sz="19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7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844550"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14399400" cy="291537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7396640" y="9834453"/>
            <a:ext cx="14399400" cy="291537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704850">
              <a:spcBef>
                <a:spcPts val="0"/>
              </a:spcBef>
              <a:spcAft>
                <a:spcPts val="0"/>
              </a:spcAft>
              <a:buSzPts val="7500"/>
              <a:buChar char="●"/>
              <a:defRPr sz="7500"/>
            </a:lvl1pPr>
            <a:lvl2pPr marL="914400" lvl="1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122120" y="4741120"/>
            <a:ext cx="10109400" cy="6448800"/>
          </a:xfrm>
          <a:prstGeom prst="rect">
            <a:avLst/>
          </a:prstGeom>
        </p:spPr>
        <p:txBody>
          <a:bodyPr spcFirstLastPara="1" wrap="square" lIns="485800" tIns="485800" rIns="485800" bIns="4858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1pPr>
            <a:lvl2pPr lvl="1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2pPr>
            <a:lvl3pPr lvl="2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3pPr>
            <a:lvl4pPr lvl="3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4pPr>
            <a:lvl5pPr lvl="4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5pPr>
            <a:lvl6pPr lvl="5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6pPr>
            <a:lvl7pPr lvl="6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7pPr>
            <a:lvl8pPr lvl="7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8pPr>
            <a:lvl9pPr lvl="8">
              <a:spcBef>
                <a:spcPts val="0"/>
              </a:spcBef>
              <a:spcAft>
                <a:spcPts val="0"/>
              </a:spcAft>
              <a:buSzPts val="12700"/>
              <a:buNone/>
              <a:defRPr sz="127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122120" y="11857920"/>
            <a:ext cx="10109400" cy="271308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628650">
              <a:spcBef>
                <a:spcPts val="0"/>
              </a:spcBef>
              <a:spcAft>
                <a:spcPts val="0"/>
              </a:spcAft>
              <a:buSzPts val="6300"/>
              <a:buChar char="●"/>
              <a:defRPr sz="6300"/>
            </a:lvl1pPr>
            <a:lvl2pPr marL="914400" lvl="1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2pPr>
            <a:lvl3pPr marL="1371600" lvl="2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3pPr>
            <a:lvl4pPr marL="1828800" lvl="3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4pPr>
            <a:lvl5pPr marL="2286000" lvl="4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5pPr>
            <a:lvl6pPr marL="2743200" lvl="5" indent="-628650">
              <a:spcBef>
                <a:spcPts val="8500"/>
              </a:spcBef>
              <a:spcAft>
                <a:spcPts val="0"/>
              </a:spcAft>
              <a:buSzPts val="6300"/>
              <a:buChar char="■"/>
              <a:defRPr sz="6300"/>
            </a:lvl6pPr>
            <a:lvl7pPr marL="3200400" lvl="6" indent="-628650">
              <a:spcBef>
                <a:spcPts val="8500"/>
              </a:spcBef>
              <a:spcAft>
                <a:spcPts val="0"/>
              </a:spcAft>
              <a:buSzPts val="6300"/>
              <a:buChar char="●"/>
              <a:defRPr sz="6300"/>
            </a:lvl7pPr>
            <a:lvl8pPr marL="3657600" lvl="7" indent="-628650">
              <a:spcBef>
                <a:spcPts val="8500"/>
              </a:spcBef>
              <a:spcAft>
                <a:spcPts val="0"/>
              </a:spcAft>
              <a:buSzPts val="6300"/>
              <a:buChar char="○"/>
              <a:defRPr sz="6300"/>
            </a:lvl8pPr>
            <a:lvl9pPr marL="4114800" lvl="8" indent="-628650">
              <a:spcBef>
                <a:spcPts val="8500"/>
              </a:spcBef>
              <a:spcAft>
                <a:spcPts val="8500"/>
              </a:spcAft>
              <a:buSzPts val="6300"/>
              <a:buChar char="■"/>
              <a:defRPr sz="63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764900" y="3841280"/>
            <a:ext cx="22923600" cy="349083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1pPr>
            <a:lvl2pPr lvl="1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2pPr>
            <a:lvl3pPr lvl="2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3pPr>
            <a:lvl4pPr lvl="3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4pPr>
            <a:lvl5pPr lvl="4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5pPr>
            <a:lvl6pPr lvl="5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6pPr>
            <a:lvl7pPr lvl="6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7pPr>
            <a:lvl8pPr lvl="7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8pPr>
            <a:lvl9pPr lvl="8">
              <a:spcBef>
                <a:spcPts val="0"/>
              </a:spcBef>
              <a:spcAft>
                <a:spcPts val="0"/>
              </a:spcAft>
              <a:buSzPts val="25400"/>
              <a:buNone/>
              <a:defRPr sz="25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459200" y="-1067"/>
            <a:ext cx="16459200" cy="4389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55800" y="10523093"/>
            <a:ext cx="14562900" cy="12649200"/>
          </a:xfrm>
          <a:prstGeom prst="rect">
            <a:avLst/>
          </a:prstGeom>
        </p:spPr>
        <p:txBody>
          <a:bodyPr spcFirstLastPara="1" wrap="square" lIns="485800" tIns="485800" rIns="485800" bIns="4858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300"/>
              <a:buNone/>
              <a:defRPr sz="22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955800" y="23919573"/>
            <a:ext cx="14562900" cy="10539300"/>
          </a:xfrm>
          <a:prstGeom prst="rect">
            <a:avLst/>
          </a:prstGeom>
        </p:spPr>
        <p:txBody>
          <a:bodyPr spcFirstLastPara="1" wrap="square" lIns="485800" tIns="485800" rIns="485800" bIns="48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0"/>
              <a:buNone/>
              <a:defRPr sz="112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7782200" y="6178773"/>
            <a:ext cx="13812900" cy="315312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marL="457200" lvl="0" indent="-844550">
              <a:spcBef>
                <a:spcPts val="0"/>
              </a:spcBef>
              <a:spcAft>
                <a:spcPts val="0"/>
              </a:spcAft>
              <a:buSzPts val="9700"/>
              <a:buChar char="●"/>
              <a:defRPr/>
            </a:lvl1pPr>
            <a:lvl2pPr marL="914400" lvl="1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2pPr>
            <a:lvl3pPr marL="1371600" lvl="2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3pPr>
            <a:lvl4pPr marL="1828800" lvl="3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4pPr>
            <a:lvl5pPr marL="2286000" lvl="4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5pPr>
            <a:lvl6pPr marL="2743200" lvl="5" indent="-704850">
              <a:spcBef>
                <a:spcPts val="8500"/>
              </a:spcBef>
              <a:spcAft>
                <a:spcPts val="0"/>
              </a:spcAft>
              <a:buSzPts val="7500"/>
              <a:buChar char="■"/>
              <a:defRPr/>
            </a:lvl6pPr>
            <a:lvl7pPr marL="3200400" lvl="6" indent="-704850">
              <a:spcBef>
                <a:spcPts val="8500"/>
              </a:spcBef>
              <a:spcAft>
                <a:spcPts val="0"/>
              </a:spcAft>
              <a:buSzPts val="7500"/>
              <a:buChar char="●"/>
              <a:defRPr/>
            </a:lvl7pPr>
            <a:lvl8pPr marL="3657600" lvl="7" indent="-704850">
              <a:spcBef>
                <a:spcPts val="8500"/>
              </a:spcBef>
              <a:spcAft>
                <a:spcPts val="0"/>
              </a:spcAft>
              <a:buSzPts val="7500"/>
              <a:buChar char="○"/>
              <a:defRPr/>
            </a:lvl8pPr>
            <a:lvl9pPr marL="4114800" lvl="8" indent="-704850">
              <a:spcBef>
                <a:spcPts val="8500"/>
              </a:spcBef>
              <a:spcAft>
                <a:spcPts val="8500"/>
              </a:spcAft>
              <a:buSzPts val="75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22120" y="36100907"/>
            <a:ext cx="21595500" cy="51633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22120" y="3797547"/>
            <a:ext cx="30674100" cy="48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800"/>
              <a:buNone/>
              <a:defRPr sz="1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22120" y="9834453"/>
            <a:ext cx="30674100" cy="291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t" anchorCtr="0">
            <a:noAutofit/>
          </a:bodyPr>
          <a:lstStyle>
            <a:lvl1pPr marL="457200" lvl="0" indent="-844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700"/>
              <a:buChar char="●"/>
              <a:defRPr sz="9700">
                <a:solidFill>
                  <a:schemeClr val="dk2"/>
                </a:solidFill>
              </a:defRPr>
            </a:lvl1pPr>
            <a:lvl2pPr marL="914400" lvl="1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2pPr>
            <a:lvl3pPr marL="1371600" lvl="2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3pPr>
            <a:lvl4pPr marL="1828800" lvl="3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4pPr>
            <a:lvl5pPr marL="2286000" lvl="4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5pPr>
            <a:lvl6pPr marL="2743200" lvl="5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6pPr>
            <a:lvl7pPr marL="3200400" lvl="6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●"/>
              <a:defRPr sz="7500">
                <a:solidFill>
                  <a:schemeClr val="dk2"/>
                </a:solidFill>
              </a:defRPr>
            </a:lvl7pPr>
            <a:lvl8pPr marL="3657600" lvl="7" indent="-704850">
              <a:lnSpc>
                <a:spcPct val="115000"/>
              </a:lnSpc>
              <a:spcBef>
                <a:spcPts val="8500"/>
              </a:spcBef>
              <a:spcAft>
                <a:spcPts val="0"/>
              </a:spcAft>
              <a:buClr>
                <a:schemeClr val="dk2"/>
              </a:buClr>
              <a:buSzPts val="7500"/>
              <a:buChar char="○"/>
              <a:defRPr sz="7500">
                <a:solidFill>
                  <a:schemeClr val="dk2"/>
                </a:solidFill>
              </a:defRPr>
            </a:lvl8pPr>
            <a:lvl9pPr marL="4114800" lvl="8" indent="-704850">
              <a:lnSpc>
                <a:spcPct val="115000"/>
              </a:lnSpc>
              <a:spcBef>
                <a:spcPts val="8500"/>
              </a:spcBef>
              <a:spcAft>
                <a:spcPts val="8500"/>
              </a:spcAft>
              <a:buClr>
                <a:schemeClr val="dk2"/>
              </a:buClr>
              <a:buSzPts val="7500"/>
              <a:buChar char="■"/>
              <a:defRPr sz="75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30500848" y="39792783"/>
            <a:ext cx="1975800" cy="33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ctr" anchorCtr="0">
            <a:noAutofit/>
          </a:bodyPr>
          <a:lstStyle>
            <a:lvl1pPr lvl="0" algn="r">
              <a:buNone/>
              <a:defRPr sz="5400">
                <a:solidFill>
                  <a:schemeClr val="dk2"/>
                </a:solidFill>
              </a:defRPr>
            </a:lvl1pPr>
            <a:lvl2pPr lvl="1" algn="r">
              <a:buNone/>
              <a:defRPr sz="5400">
                <a:solidFill>
                  <a:schemeClr val="dk2"/>
                </a:solidFill>
              </a:defRPr>
            </a:lvl2pPr>
            <a:lvl3pPr lvl="2" algn="r">
              <a:buNone/>
              <a:defRPr sz="5400">
                <a:solidFill>
                  <a:schemeClr val="dk2"/>
                </a:solidFill>
              </a:defRPr>
            </a:lvl3pPr>
            <a:lvl4pPr lvl="3" algn="r">
              <a:buNone/>
              <a:defRPr sz="5400">
                <a:solidFill>
                  <a:schemeClr val="dk2"/>
                </a:solidFill>
              </a:defRPr>
            </a:lvl4pPr>
            <a:lvl5pPr lvl="4" algn="r">
              <a:buNone/>
              <a:defRPr sz="5400">
                <a:solidFill>
                  <a:schemeClr val="dk2"/>
                </a:solidFill>
              </a:defRPr>
            </a:lvl5pPr>
            <a:lvl6pPr lvl="5" algn="r">
              <a:buNone/>
              <a:defRPr sz="5400">
                <a:solidFill>
                  <a:schemeClr val="dk2"/>
                </a:solidFill>
              </a:defRPr>
            </a:lvl6pPr>
            <a:lvl7pPr lvl="6" algn="r">
              <a:buNone/>
              <a:defRPr sz="5400">
                <a:solidFill>
                  <a:schemeClr val="dk2"/>
                </a:solidFill>
              </a:defRPr>
            </a:lvl7pPr>
            <a:lvl8pPr lvl="7" algn="r">
              <a:buNone/>
              <a:defRPr sz="5400">
                <a:solidFill>
                  <a:schemeClr val="dk2"/>
                </a:solidFill>
              </a:defRPr>
            </a:lvl8pPr>
            <a:lvl9pPr lvl="8" algn="r">
              <a:buNone/>
              <a:defRPr sz="54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646206" y="23481792"/>
            <a:ext cx="24827400" cy="27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6125" tIns="276125" rIns="276125" bIns="2761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5" name="Google Shape;55;p13"/>
          <p:cNvCxnSpPr/>
          <p:nvPr/>
        </p:nvCxnSpPr>
        <p:spPr>
          <a:xfrm flipH="1">
            <a:off x="1211618" y="1063099"/>
            <a:ext cx="71391" cy="42618951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>
            <a:off x="31681728" y="1139154"/>
            <a:ext cx="56800" cy="42476443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Google Shape;57;p13"/>
          <p:cNvCxnSpPr/>
          <p:nvPr/>
        </p:nvCxnSpPr>
        <p:spPr>
          <a:xfrm>
            <a:off x="1312505" y="1125770"/>
            <a:ext cx="30396527" cy="24604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 flipV="1">
            <a:off x="1107070" y="43641023"/>
            <a:ext cx="30682998" cy="70933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" name="Google Shape;59;p13"/>
          <p:cNvSpPr txBox="1"/>
          <p:nvPr/>
        </p:nvSpPr>
        <p:spPr>
          <a:xfrm>
            <a:off x="2787836" y="827123"/>
            <a:ext cx="27667500" cy="48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5800" tIns="485800" rIns="485800" bIns="4858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900" b="1" dirty="0"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lang="en-GB" sz="10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mplementation of 5G Authentication and Key Agreement Protocol on </a:t>
            </a:r>
            <a:r>
              <a:rPr lang="en-GB" sz="109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XBee</a:t>
            </a:r>
            <a:r>
              <a:rPr lang="en-GB" sz="10900" b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Networks</a:t>
            </a:r>
            <a:endParaRPr sz="10900" dirty="0">
              <a:solidFill>
                <a:srgbClr val="000000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47999" y="5946829"/>
            <a:ext cx="4210448" cy="42104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" name="Google Shape;62;p13"/>
          <p:cNvCxnSpPr/>
          <p:nvPr/>
        </p:nvCxnSpPr>
        <p:spPr>
          <a:xfrm>
            <a:off x="1387557" y="11376297"/>
            <a:ext cx="30172500" cy="8100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3"/>
          <p:cNvSpPr txBox="1"/>
          <p:nvPr/>
        </p:nvSpPr>
        <p:spPr>
          <a:xfrm>
            <a:off x="7313738" y="5724507"/>
            <a:ext cx="18280800" cy="50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6125" tIns="276125" rIns="276125" bIns="2761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5G- Security Group</a:t>
            </a:r>
            <a:endParaRPr sz="85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16576818" y="24245131"/>
            <a:ext cx="14527800" cy="6790957"/>
          </a:xfrm>
          <a:prstGeom prst="roundRect">
            <a:avLst>
              <a:gd name="adj" fmla="val 16667"/>
            </a:avLst>
          </a:prstGeom>
          <a:solidFill>
            <a:srgbClr val="FEDEF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6125" tIns="276125" rIns="276125" bIns="2761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2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6780277" y="11687816"/>
            <a:ext cx="14258558" cy="12348995"/>
            <a:chOff x="16780277" y="11864798"/>
            <a:chExt cx="14258558" cy="12348995"/>
          </a:xfrm>
        </p:grpSpPr>
        <p:sp>
          <p:nvSpPr>
            <p:cNvPr id="5" name="Rectangle 4"/>
            <p:cNvSpPr/>
            <p:nvPr/>
          </p:nvSpPr>
          <p:spPr>
            <a:xfrm>
              <a:off x="16780277" y="11864798"/>
              <a:ext cx="14258558" cy="12348995"/>
            </a:xfrm>
            <a:prstGeom prst="rect">
              <a:avLst/>
            </a:prstGeom>
            <a:solidFill>
              <a:srgbClr val="FAFA94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71160" y="12177347"/>
              <a:ext cx="13687287" cy="1165604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</p:pic>
      </p:grpSp>
      <p:grpSp>
        <p:nvGrpSpPr>
          <p:cNvPr id="3" name="Group 2"/>
          <p:cNvGrpSpPr/>
          <p:nvPr/>
        </p:nvGrpSpPr>
        <p:grpSpPr>
          <a:xfrm>
            <a:off x="1815292" y="11610275"/>
            <a:ext cx="14527838" cy="6135150"/>
            <a:chOff x="1815292" y="12636990"/>
            <a:chExt cx="14527838" cy="7258713"/>
          </a:xfrm>
        </p:grpSpPr>
        <p:sp>
          <p:nvSpPr>
            <p:cNvPr id="64" name="Google Shape;64;p13"/>
            <p:cNvSpPr/>
            <p:nvPr/>
          </p:nvSpPr>
          <p:spPr>
            <a:xfrm>
              <a:off x="1815292" y="12636990"/>
              <a:ext cx="14527800" cy="725871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76125" tIns="276125" rIns="276125" bIns="2761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/>
            </a:p>
          </p:txBody>
        </p:sp>
        <p:sp>
          <p:nvSpPr>
            <p:cNvPr id="69" name="Google Shape;69;p13"/>
            <p:cNvSpPr txBox="1"/>
            <p:nvPr/>
          </p:nvSpPr>
          <p:spPr>
            <a:xfrm>
              <a:off x="3454554" y="12708854"/>
              <a:ext cx="11197200" cy="11214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6125" tIns="276125" rIns="276125" bIns="2761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200" b="1" dirty="0"/>
                <a:t>ABSTRACT</a:t>
              </a:r>
              <a:endParaRPr sz="4200" b="1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868863" y="13992946"/>
              <a:ext cx="14474267" cy="4185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3" algn="just"/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This demonstration provides first hand collation and description of state-of-the-art details on 5G security architecture in a simple and unified manner. We implement the 3GPP compliant 5G-AKA protocol on a network of </a:t>
              </a:r>
              <a:r>
                <a:rPr lang="en-US" sz="36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XBee</a:t>
              </a: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S2C devices wherein the protocol involves a sequence of modules involving secure authentication, key exchange and payload transmission. To implement the security protocol, we extract the precise recommendations of 3GPP and also use open-source algorithms wherever the implementation.</a:t>
              </a:r>
              <a:b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endPara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153187" y="17897018"/>
            <a:ext cx="14143243" cy="7970852"/>
            <a:chOff x="2215524" y="20804950"/>
            <a:chExt cx="14143243" cy="8135045"/>
          </a:xfrm>
        </p:grpSpPr>
        <p:sp>
          <p:nvSpPr>
            <p:cNvPr id="20" name="Rectangle 19"/>
            <p:cNvSpPr/>
            <p:nvPr/>
          </p:nvSpPr>
          <p:spPr>
            <a:xfrm>
              <a:off x="2215524" y="20804950"/>
              <a:ext cx="14143243" cy="7826108"/>
            </a:xfrm>
            <a:prstGeom prst="rect">
              <a:avLst/>
            </a:prstGeom>
            <a:solidFill>
              <a:srgbClr val="B4FECB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5524" y="20907915"/>
              <a:ext cx="13836685" cy="803208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248889" y="27553840"/>
              <a:ext cx="1380332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Test bed comprising </a:t>
              </a:r>
              <a:r>
                <a:rPr lang="en-US" sz="3200" b="1" dirty="0" err="1"/>
                <a:t>XBee</a:t>
              </a:r>
              <a:r>
                <a:rPr lang="en-US" sz="3200" b="1" dirty="0"/>
                <a:t>  devices emulating a UE and a home network as part of  5G 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68464" y="25757035"/>
            <a:ext cx="14374628" cy="13480547"/>
            <a:chOff x="1968502" y="28079158"/>
            <a:chExt cx="14374628" cy="14252242"/>
          </a:xfrm>
        </p:grpSpPr>
        <p:sp>
          <p:nvSpPr>
            <p:cNvPr id="66" name="Google Shape;66;p13"/>
            <p:cNvSpPr/>
            <p:nvPr/>
          </p:nvSpPr>
          <p:spPr>
            <a:xfrm>
              <a:off x="1968502" y="28079158"/>
              <a:ext cx="14374628" cy="14252242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76125" tIns="276125" rIns="276125" bIns="2761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 dirty="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-1087" r="-1492" b="1"/>
            <a:stretch/>
          </p:blipFill>
          <p:spPr>
            <a:xfrm>
              <a:off x="2787836" y="28803600"/>
              <a:ext cx="13003149" cy="12738468"/>
            </a:xfrm>
            <a:prstGeom prst="flowChartAlternateProcess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2387712" y="38521296"/>
            <a:ext cx="13803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3GPP compliant 5G Authentication Procedure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071784" y="23398928"/>
            <a:ext cx="13803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3GPP</a:t>
            </a:r>
            <a:r>
              <a:rPr lang="en-US" sz="3200" b="1" dirty="0"/>
              <a:t> Compliant Key Hierarchy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6701074" y="24134699"/>
            <a:ext cx="14344549" cy="6866403"/>
            <a:chOff x="16701074" y="25108100"/>
            <a:chExt cx="14344549" cy="6866403"/>
          </a:xfrm>
        </p:grpSpPr>
        <p:sp>
          <p:nvSpPr>
            <p:cNvPr id="41" name="Google Shape;69;p13"/>
            <p:cNvSpPr txBox="1"/>
            <p:nvPr/>
          </p:nvSpPr>
          <p:spPr>
            <a:xfrm>
              <a:off x="18148873" y="25108100"/>
              <a:ext cx="11197200" cy="11214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6125" tIns="276125" rIns="276125" bIns="2761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200" b="1" dirty="0" err="1"/>
                <a:t>4G</a:t>
              </a:r>
              <a:r>
                <a:rPr lang="en-GB" sz="4200" b="1" dirty="0"/>
                <a:t> vs </a:t>
              </a:r>
              <a:r>
                <a:rPr lang="en-GB" sz="4200" b="1" dirty="0" err="1"/>
                <a:t>5G</a:t>
              </a:r>
              <a:endParaRPr sz="4200" b="1" dirty="0"/>
            </a:p>
          </p:txBody>
        </p:sp>
        <p:sp>
          <p:nvSpPr>
            <p:cNvPr id="30" name="Google Shape;69;p13"/>
            <p:cNvSpPr txBox="1"/>
            <p:nvPr/>
          </p:nvSpPr>
          <p:spPr>
            <a:xfrm>
              <a:off x="16701074" y="26142240"/>
              <a:ext cx="14344549" cy="58322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6125" tIns="276125" rIns="276125" bIns="276125" anchor="t" anchorCtr="0">
              <a:noAutofit/>
            </a:bodyPr>
            <a:lstStyle/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Service based architecture – modularization of control plane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Use of asymmetric encryption instead of symmetric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Encryption of SUPI with public key of home operator (SUCI)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Routing information (home network ID) in clear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SUPI revealed to VPLMN only after authentication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Binding of SUPI into key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UE and HPLMN have to use the same SUPI: requested for lawful</a:t>
              </a:r>
            </a:p>
            <a:p>
              <a:pPr lvl="3" algn="just"/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    intercept purposes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Respond to identifier request with SUCI</a:t>
              </a:r>
            </a:p>
            <a:p>
              <a:pPr marL="571500" lvl="3" indent="-571500" algn="just">
                <a:buFont typeface="Arial" panose="020B0604020202020204" pitchFamily="34" charset="0"/>
                <a:buChar char="•"/>
              </a:pPr>
              <a:r>
                <a:rPr lang="en-US" sz="36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SUPI based paging</a:t>
              </a:r>
              <a:endParaRPr lang="en-US" dirty="0">
                <a:solidFill>
                  <a:schemeClr val="tx1"/>
                </a:solidFill>
              </a:endParaRPr>
            </a:p>
            <a:p>
              <a:pPr lvl="0" rtl="0">
                <a:spcBef>
                  <a:spcPts val="0"/>
                </a:spcBef>
                <a:spcAft>
                  <a:spcPts val="0"/>
                </a:spcAft>
              </a:pPr>
              <a:endParaRPr sz="3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6779727" y="31170392"/>
            <a:ext cx="14344549" cy="7998095"/>
            <a:chOff x="16779727" y="32792715"/>
            <a:chExt cx="14344549" cy="7998095"/>
          </a:xfrm>
        </p:grpSpPr>
        <p:sp>
          <p:nvSpPr>
            <p:cNvPr id="16" name="Rectangle 15"/>
            <p:cNvSpPr/>
            <p:nvPr/>
          </p:nvSpPr>
          <p:spPr>
            <a:xfrm>
              <a:off x="16806724" y="32849373"/>
              <a:ext cx="14317552" cy="7941437"/>
            </a:xfrm>
            <a:prstGeom prst="rect">
              <a:avLst/>
            </a:prstGeom>
            <a:solidFill>
              <a:srgbClr val="FF5050">
                <a:alpha val="5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Google Shape;69;p13"/>
            <p:cNvSpPr txBox="1"/>
            <p:nvPr/>
          </p:nvSpPr>
          <p:spPr>
            <a:xfrm>
              <a:off x="18271776" y="32792715"/>
              <a:ext cx="11197200" cy="11214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6125" tIns="276125" rIns="276125" bIns="2761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4200" b="1" dirty="0"/>
                <a:t>KEY TAKEAWAY FROM DEMO</a:t>
              </a:r>
              <a:endParaRPr sz="4200" b="1" dirty="0"/>
            </a:p>
          </p:txBody>
        </p:sp>
        <p:sp>
          <p:nvSpPr>
            <p:cNvPr id="31" name="Google Shape;69;p13"/>
            <p:cNvSpPr txBox="1"/>
            <p:nvPr/>
          </p:nvSpPr>
          <p:spPr>
            <a:xfrm>
              <a:off x="16779727" y="33565432"/>
              <a:ext cx="14344549" cy="70169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76125" tIns="276125" rIns="276125" bIns="276125" anchor="t" anchorCtr="0">
              <a:noAutofit/>
            </a:bodyPr>
            <a:lstStyle/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Collation of the essential documents required for implementation of 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5G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security architecture.</a:t>
              </a:r>
            </a:p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Implementation of 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3GPP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compliant, prescribed security architecture which involves authentication, key exchange and secure payload transmission.</a:t>
              </a:r>
            </a:p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Implementation has been done using standard devices such as 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XBee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S2C and terminal equipment etc.</a:t>
              </a:r>
            </a:p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Depiction of the modular hierarchical key exchange process in home network (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HN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) and User equipment (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UE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). This is shown in the dedicated user interface developed for the demonstration.</a:t>
              </a:r>
            </a:p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Depiction of MAC and SYNC failure in case of non matching key between </a:t>
              </a:r>
              <a:r>
                <a:rPr lang="en-US" sz="3600" b="1" dirty="0" err="1">
                  <a:latin typeface="Calibri" panose="020F0502020204030204" pitchFamily="34" charset="0"/>
                  <a:cs typeface="Calibri" panose="020F0502020204030204" pitchFamily="34" charset="0"/>
                </a:rPr>
                <a:t>UE</a:t>
              </a:r>
              <a:r>
                <a:rPr lang="en-US" sz="3600" b="1" dirty="0">
                  <a:latin typeface="Calibri" panose="020F0502020204030204" pitchFamily="34" charset="0"/>
                  <a:cs typeface="Calibri" panose="020F0502020204030204" pitchFamily="34" charset="0"/>
                </a:rPr>
                <a:t> and HN.</a:t>
              </a:r>
            </a:p>
            <a:p>
              <a:pPr marL="571500" lvl="0" indent="-571500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endParaRPr sz="3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937996" y="16694486"/>
            <a:ext cx="14474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is left open as proprietary solution.</a:t>
            </a:r>
          </a:p>
        </p:txBody>
      </p:sp>
      <p:sp>
        <p:nvSpPr>
          <p:cNvPr id="35" name="Google Shape;67;p13"/>
          <p:cNvSpPr/>
          <p:nvPr/>
        </p:nvSpPr>
        <p:spPr>
          <a:xfrm>
            <a:off x="1633771" y="39631136"/>
            <a:ext cx="29612176" cy="1206089"/>
          </a:xfrm>
          <a:prstGeom prst="roundRect">
            <a:avLst>
              <a:gd name="adj" fmla="val 16667"/>
            </a:avLst>
          </a:prstGeom>
          <a:solidFill>
            <a:srgbClr val="FBFEDA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6125" tIns="276125" rIns="276125" bIns="2761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200" dirty="0"/>
          </a:p>
        </p:txBody>
      </p:sp>
      <p:cxnSp>
        <p:nvCxnSpPr>
          <p:cNvPr id="36" name="Google Shape;58;p13"/>
          <p:cNvCxnSpPr/>
          <p:nvPr/>
        </p:nvCxnSpPr>
        <p:spPr>
          <a:xfrm rot="10800000" flipH="1">
            <a:off x="1283009" y="39455210"/>
            <a:ext cx="30558600" cy="15600"/>
          </a:xfrm>
          <a:prstGeom prst="straightConnector1">
            <a:avLst/>
          </a:prstGeom>
          <a:noFill/>
          <a:ln w="1524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1840460" y="39619071"/>
            <a:ext cx="28994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ACKNOWLEDGEMENT </a:t>
            </a:r>
          </a:p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This work is funded by the Indigenous 5G Test Bed project from the Department  of Telecommunications, Ministry of Communications, New Delhi, India. 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633771" y="40997549"/>
            <a:ext cx="29612176" cy="3570559"/>
            <a:chOff x="1633771" y="41038770"/>
            <a:chExt cx="29612176" cy="3570559"/>
          </a:xfrm>
        </p:grpSpPr>
        <p:sp>
          <p:nvSpPr>
            <p:cNvPr id="43" name="Google Shape;67;p13"/>
            <p:cNvSpPr/>
            <p:nvPr/>
          </p:nvSpPr>
          <p:spPr>
            <a:xfrm>
              <a:off x="1633771" y="41038770"/>
              <a:ext cx="29612176" cy="2502537"/>
            </a:xfrm>
            <a:prstGeom prst="roundRect">
              <a:avLst>
                <a:gd name="adj" fmla="val 16667"/>
              </a:avLst>
            </a:prstGeom>
            <a:solidFill>
              <a:srgbClr val="FBFEDA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276125" tIns="276125" rIns="276125" bIns="2761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2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886202" y="41664549"/>
              <a:ext cx="1473396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[1]     ETSI TS 135 206 V16.0.0 (2019-11).</a:t>
              </a:r>
            </a:p>
            <a:p>
              <a:r>
                <a:rPr lang="fi-FI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[2]     ETSI TS 133 501 V16.0.0 (2019-11).</a:t>
              </a:r>
            </a:p>
            <a:p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[3]     </a:t>
              </a:r>
              <a:r>
                <a:rPr lang="fi-FI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ETSI TS 133 102 V16.1.0 (2019-04). </a:t>
              </a:r>
              <a:endParaRPr lang="en-US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444230" y="41562341"/>
              <a:ext cx="14624302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[4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]     D. Basin, J. Dreier, L.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Hirschi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, S.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Radomirovi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́c, R.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Sasse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, and V.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Stettler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,</a:t>
              </a:r>
            </a:p>
            <a:p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         “Formal analysis of 5G authentication,”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ArXiv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e-prints, Oct. 2018.</a:t>
              </a:r>
            </a:p>
            <a:p>
              <a:r>
                <a:rPr lang="fi-FI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[5]      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R. P.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Jover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and V.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Marojevic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, ” Security and Protocol Exploit Analysis of 5G                	Specifications,” </a:t>
              </a:r>
              <a:r>
                <a:rPr lang="en-US" sz="3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ArXiv</a:t>
              </a:r>
              <a:r>
                <a:rPr lang="en-US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 e-prints, Nov. 2018.</a:t>
              </a:r>
            </a:p>
            <a:p>
              <a:endParaRPr lang="fi-FI" sz="3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endParaRPr lang="en-US" sz="3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220342" y="41089006"/>
              <a:ext cx="41133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>
                  <a:latin typeface="Calibri" panose="020F0502020204030204" pitchFamily="34" charset="0"/>
                  <a:cs typeface="Calibri" panose="020F0502020204030204" pitchFamily="34" charset="0"/>
                </a:rPr>
                <a:t>REFERENCES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441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Manish Bansal</cp:lastModifiedBy>
  <cp:revision>32</cp:revision>
  <cp:lastPrinted>2020-01-03T08:28:14Z</cp:lastPrinted>
  <dcterms:modified xsi:type="dcterms:W3CDTF">2021-11-09T05:48:31Z</dcterms:modified>
</cp:coreProperties>
</file>