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FF99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1B15-1C43-4FF9-9483-751BC544AFF6}" type="datetimeFigureOut">
              <a:rPr lang="en-IN" smtClean="0"/>
              <a:pPr/>
              <a:t>02-10-2019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4DF0-92CD-46C2-93A1-01D27B1A10E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6232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1B15-1C43-4FF9-9483-751BC544AFF6}" type="datetimeFigureOut">
              <a:rPr lang="en-IN" smtClean="0"/>
              <a:pPr/>
              <a:t>02-10-2019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4DF0-92CD-46C2-93A1-01D27B1A10E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08713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1B15-1C43-4FF9-9483-751BC544AFF6}" type="datetimeFigureOut">
              <a:rPr lang="en-IN" smtClean="0"/>
              <a:pPr/>
              <a:t>02-10-2019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4DF0-92CD-46C2-93A1-01D27B1A10E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3949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1B15-1C43-4FF9-9483-751BC544AFF6}" type="datetimeFigureOut">
              <a:rPr lang="en-IN" smtClean="0"/>
              <a:pPr/>
              <a:t>02-10-2019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4DF0-92CD-46C2-93A1-01D27B1A10E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26633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1B15-1C43-4FF9-9483-751BC544AFF6}" type="datetimeFigureOut">
              <a:rPr lang="en-IN" smtClean="0"/>
              <a:pPr/>
              <a:t>02-10-2019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4DF0-92CD-46C2-93A1-01D27B1A10E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70021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1B15-1C43-4FF9-9483-751BC544AFF6}" type="datetimeFigureOut">
              <a:rPr lang="en-IN" smtClean="0"/>
              <a:pPr/>
              <a:t>02-10-2019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4DF0-92CD-46C2-93A1-01D27B1A10E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529524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1B15-1C43-4FF9-9483-751BC544AFF6}" type="datetimeFigureOut">
              <a:rPr lang="en-IN" smtClean="0"/>
              <a:pPr/>
              <a:t>02-10-2019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4DF0-92CD-46C2-93A1-01D27B1A10E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747258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1B15-1C43-4FF9-9483-751BC544AFF6}" type="datetimeFigureOut">
              <a:rPr lang="en-IN" smtClean="0"/>
              <a:pPr/>
              <a:t>02-10-2019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4DF0-92CD-46C2-93A1-01D27B1A10E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014245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1B15-1C43-4FF9-9483-751BC544AFF6}" type="datetimeFigureOut">
              <a:rPr lang="en-IN" smtClean="0"/>
              <a:pPr/>
              <a:t>02-10-2019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4DF0-92CD-46C2-93A1-01D27B1A10E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471616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1B15-1C43-4FF9-9483-751BC544AFF6}" type="datetimeFigureOut">
              <a:rPr lang="en-IN" smtClean="0"/>
              <a:pPr/>
              <a:t>02-10-2019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4DF0-92CD-46C2-93A1-01D27B1A10E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5770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1B15-1C43-4FF9-9483-751BC544AFF6}" type="datetimeFigureOut">
              <a:rPr lang="en-IN" smtClean="0"/>
              <a:pPr/>
              <a:t>02-10-2019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4DF0-92CD-46C2-93A1-01D27B1A10E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6588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1B15-1C43-4FF9-9483-751BC544AFF6}" type="datetimeFigureOut">
              <a:rPr lang="en-IN" smtClean="0"/>
              <a:pPr/>
              <a:t>02-10-2019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84DF0-92CD-46C2-93A1-01D27B1A10E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73629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maggarwal@care.iitd.ac.in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7000"/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8217" y="213643"/>
            <a:ext cx="3768695" cy="6452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4" name="Rectangle 13"/>
          <p:cNvSpPr/>
          <p:nvPr/>
        </p:nvSpPr>
        <p:spPr>
          <a:xfrm>
            <a:off x="251989" y="142874"/>
            <a:ext cx="3768695" cy="6638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4221343" y="142874"/>
            <a:ext cx="3769200" cy="6638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8191203" y="142874"/>
            <a:ext cx="3769200" cy="6638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303" y="1117485"/>
            <a:ext cx="3705925" cy="3810000"/>
          </a:xfrm>
          <a:prstGeom prst="rect">
            <a:avLst/>
          </a:prstGeom>
        </p:spPr>
      </p:pic>
      <p:sp>
        <p:nvSpPr>
          <p:cNvPr id="20" name="Oval 19"/>
          <p:cNvSpPr/>
          <p:nvPr/>
        </p:nvSpPr>
        <p:spPr>
          <a:xfrm>
            <a:off x="8699863" y="483326"/>
            <a:ext cx="2463438" cy="40494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445" y="857125"/>
            <a:ext cx="1728275" cy="3301888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8309073" y="4743178"/>
            <a:ext cx="35612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 err="1" smtClean="0">
                <a:solidFill>
                  <a:srgbClr val="C00000"/>
                </a:solidFill>
              </a:rPr>
              <a:t>IoT</a:t>
            </a:r>
            <a:r>
              <a:rPr lang="en-IN" sz="2800" b="1" dirty="0" smtClean="0">
                <a:solidFill>
                  <a:srgbClr val="C00000"/>
                </a:solidFill>
              </a:rPr>
              <a:t> based Air Pollution</a:t>
            </a:r>
          </a:p>
          <a:p>
            <a:r>
              <a:rPr lang="en-IN" sz="2800" b="1" dirty="0">
                <a:solidFill>
                  <a:srgbClr val="C00000"/>
                </a:solidFill>
              </a:rPr>
              <a:t> </a:t>
            </a:r>
            <a:r>
              <a:rPr lang="en-IN" sz="2800" b="1" dirty="0" smtClean="0">
                <a:solidFill>
                  <a:srgbClr val="C00000"/>
                </a:solidFill>
              </a:rPr>
              <a:t>  Monitoring System</a:t>
            </a:r>
            <a:endParaRPr lang="en-IN" sz="2800" b="1" dirty="0">
              <a:solidFill>
                <a:srgbClr val="C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8413" y="283508"/>
            <a:ext cx="3515437" cy="2538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/>
          </a:p>
          <a:p>
            <a:r>
              <a:rPr lang="en-US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Data Rate : 375 Kbps (Max UL/DL)</a:t>
            </a:r>
          </a:p>
          <a:p>
            <a:r>
              <a:rPr lang="en-US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MQTT Protocol supported</a:t>
            </a:r>
          </a:p>
          <a:p>
            <a:r>
              <a:rPr lang="en-US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Public/private/hybrid cloud support</a:t>
            </a:r>
          </a:p>
          <a:p>
            <a:r>
              <a:rPr lang="en-US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NB-</a:t>
            </a:r>
            <a:r>
              <a:rPr lang="en-US" sz="1300" b="1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IoT</a:t>
            </a:r>
            <a:r>
              <a:rPr lang="en-US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LTE FDD: B1/B2/B3/B4/B5/B8/B12/B13/B18/ B19/B20/B28</a:t>
            </a:r>
          </a:p>
          <a:p>
            <a:r>
              <a:rPr lang="en-US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EGPRS: 850/900/1800/1900 MHz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65760" y="283508"/>
            <a:ext cx="3524400" cy="35242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OTHER FEATURES</a:t>
            </a:r>
            <a:endParaRPr lang="en-IN" b="1" dirty="0"/>
          </a:p>
        </p:txBody>
      </p:sp>
      <p:sp>
        <p:nvSpPr>
          <p:cNvPr id="12" name="Rectangle 11"/>
          <p:cNvSpPr/>
          <p:nvPr/>
        </p:nvSpPr>
        <p:spPr>
          <a:xfrm>
            <a:off x="354059" y="5164665"/>
            <a:ext cx="3515437" cy="14451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buFont typeface="Arial" pitchFamily="34" charset="0"/>
              <a:buChar char="•"/>
            </a:pPr>
            <a:endParaRPr lang="en-IN" dirty="0" smtClean="0"/>
          </a:p>
          <a:p>
            <a:pPr>
              <a:buFont typeface="Arial" pitchFamily="34" charset="0"/>
              <a:buChar char="•"/>
            </a:pPr>
            <a:endParaRPr lang="en-IN" sz="13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1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Solar Panel Support</a:t>
            </a:r>
          </a:p>
          <a:p>
            <a:pPr>
              <a:buFont typeface="Arial" pitchFamily="34" charset="0"/>
              <a:buChar char="•"/>
            </a:pPr>
            <a:r>
              <a:rPr lang="en-IN" sz="1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Camera Support</a:t>
            </a:r>
          </a:p>
          <a:p>
            <a:pPr>
              <a:buFont typeface="Arial" pitchFamily="34" charset="0"/>
              <a:buChar char="•"/>
            </a:pPr>
            <a:r>
              <a:rPr lang="en-IN" sz="1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Measurement of SO2,NO2 and other important pollutants</a:t>
            </a:r>
          </a:p>
          <a:p>
            <a:pPr algn="ctr"/>
            <a:endParaRPr lang="en-IN" dirty="0"/>
          </a:p>
        </p:txBody>
      </p:sp>
      <p:sp>
        <p:nvSpPr>
          <p:cNvPr id="13" name="Rectangle 12"/>
          <p:cNvSpPr/>
          <p:nvPr/>
        </p:nvSpPr>
        <p:spPr>
          <a:xfrm>
            <a:off x="367200" y="5177730"/>
            <a:ext cx="3524400" cy="35242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FUTURE ROADMAP</a:t>
            </a:r>
            <a:endParaRPr lang="en-IN" b="1" dirty="0"/>
          </a:p>
        </p:txBody>
      </p:sp>
      <p:sp>
        <p:nvSpPr>
          <p:cNvPr id="19" name="Rectangle 18"/>
          <p:cNvSpPr/>
          <p:nvPr/>
        </p:nvSpPr>
        <p:spPr>
          <a:xfrm>
            <a:off x="327933" y="3126857"/>
            <a:ext cx="3515437" cy="17455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Smart City Development</a:t>
            </a:r>
          </a:p>
          <a:p>
            <a:r>
              <a:rPr lang="en-US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National Air Pollution Monitoring Network</a:t>
            </a:r>
          </a:p>
          <a:p>
            <a:r>
              <a:rPr lang="en-US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Airport Pollution Monitoring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67200" y="3126856"/>
            <a:ext cx="3524400" cy="35242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APPLICATIONS</a:t>
            </a:r>
            <a:endParaRPr lang="en-IN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0384971" y="14630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*</a:t>
            </a:r>
            <a:endParaRPr lang="en-IN" dirty="0"/>
          </a:p>
        </p:txBody>
      </p:sp>
      <p:sp>
        <p:nvSpPr>
          <p:cNvPr id="30" name="TextBox 29"/>
          <p:cNvSpPr txBox="1"/>
          <p:nvPr/>
        </p:nvSpPr>
        <p:spPr>
          <a:xfrm>
            <a:off x="4402183" y="6550223"/>
            <a:ext cx="1837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b="1" dirty="0" smtClean="0">
                <a:latin typeface="Arial" pitchFamily="34" charset="0"/>
                <a:cs typeface="Arial" pitchFamily="34" charset="0"/>
              </a:rPr>
              <a:t>*-Reference Picture</a:t>
            </a:r>
            <a:endParaRPr lang="en-IN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23806" y="5185954"/>
            <a:ext cx="35493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For  More Details please Contact:</a:t>
            </a:r>
          </a:p>
          <a:p>
            <a:pPr algn="ctr"/>
            <a:r>
              <a:rPr lang="en-IN" b="1" dirty="0" smtClean="0"/>
              <a:t>Mob:9810032545</a:t>
            </a:r>
          </a:p>
          <a:p>
            <a:pPr algn="ctr"/>
            <a:r>
              <a:rPr lang="en-IN" b="1" dirty="0" smtClean="0"/>
              <a:t>Email: </a:t>
            </a:r>
            <a:r>
              <a:rPr lang="en-IN" dirty="0" smtClean="0">
                <a:hlinkClick r:id="rId5"/>
              </a:rPr>
              <a:t>maggarwal@care.iitd.ac.in</a:t>
            </a:r>
            <a:endParaRPr lang="en-IN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51460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4000"/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8217" y="213643"/>
            <a:ext cx="3768695" cy="6452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4" name="Rectangle 13"/>
          <p:cNvSpPr/>
          <p:nvPr/>
        </p:nvSpPr>
        <p:spPr>
          <a:xfrm>
            <a:off x="251989" y="142874"/>
            <a:ext cx="3768695" cy="6638925"/>
          </a:xfrm>
          <a:prstGeom prst="rect">
            <a:avLst/>
          </a:prstGeom>
          <a:solidFill>
            <a:srgbClr val="00B0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5" name="Rectangle 14"/>
          <p:cNvSpPr/>
          <p:nvPr/>
        </p:nvSpPr>
        <p:spPr>
          <a:xfrm>
            <a:off x="4221343" y="142874"/>
            <a:ext cx="3769200" cy="6638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8219778" y="142874"/>
            <a:ext cx="3769200" cy="6638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361950" y="213643"/>
            <a:ext cx="3524962" cy="30248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IN" sz="1300" b="1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IoT</a:t>
            </a:r>
            <a:r>
              <a:rPr lang="en-IN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based Air Quality Monitoring System is </a:t>
            </a:r>
            <a:r>
              <a:rPr lang="en-IN" sz="1300" b="1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 continuous ambient air quality monitoring systems (CAAQMS).  It is an affordable compact size system </a:t>
            </a:r>
            <a:r>
              <a:rPr lang="en-IN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having ability </a:t>
            </a:r>
            <a:r>
              <a:rPr lang="en-IN" sz="1300" b="1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to support a range of connectivity options like </a:t>
            </a:r>
            <a:r>
              <a:rPr lang="en-IN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1300" b="1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Wifi</a:t>
            </a:r>
            <a:r>
              <a:rPr lang="en-IN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, GSM, NB-</a:t>
            </a:r>
            <a:r>
              <a:rPr lang="en-IN" sz="1300" b="1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IoT</a:t>
            </a:r>
            <a:r>
              <a:rPr lang="en-IN" sz="1300" b="1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IN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etc.</a:t>
            </a:r>
          </a:p>
          <a:p>
            <a:endParaRPr lang="en-IN" sz="1400" b="1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IN" sz="1300" b="1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It is </a:t>
            </a:r>
            <a:r>
              <a:rPr lang="en-IN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 fully </a:t>
            </a:r>
            <a:r>
              <a:rPr lang="en-IN" sz="1300" b="1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integrated system capable of  measure </a:t>
            </a:r>
            <a:r>
              <a:rPr lang="en-IN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different Air pollutants and  meteorological parameters.</a:t>
            </a:r>
            <a:endParaRPr lang="en-US" sz="1400" b="1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5013" y="212400"/>
            <a:ext cx="3524962" cy="35242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INTRODUCTION</a:t>
            </a:r>
            <a:endParaRPr lang="en-IN" b="1" dirty="0"/>
          </a:p>
        </p:txBody>
      </p:sp>
      <p:sp>
        <p:nvSpPr>
          <p:cNvPr id="17" name="Rectangle 16"/>
          <p:cNvSpPr/>
          <p:nvPr/>
        </p:nvSpPr>
        <p:spPr>
          <a:xfrm>
            <a:off x="361950" y="3775165"/>
            <a:ext cx="3524962" cy="30066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Arial" panose="020B0604020202020204" pitchFamily="34" charset="0"/>
              <a:buChar char="•"/>
            </a:pPr>
            <a:endParaRPr lang="en-IN" sz="14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IN" sz="14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N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Real time continuous measurement of gaseous and particulate matters including temp, humidity, pressure as per Indian standards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N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Compact  size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N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Power backup option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N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Data logging over cloud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N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Weather proof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N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LED display for every sensor board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N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Future prediction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N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Mobile Application</a:t>
            </a:r>
          </a:p>
          <a:p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374400" y="3775165"/>
            <a:ext cx="3524962" cy="352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KEY FEATURES</a:t>
            </a:r>
            <a:endParaRPr lang="en-IN" b="1" dirty="0"/>
          </a:p>
        </p:txBody>
      </p:sp>
      <p:sp>
        <p:nvSpPr>
          <p:cNvPr id="20" name="Rectangle 19"/>
          <p:cNvSpPr/>
          <p:nvPr/>
        </p:nvSpPr>
        <p:spPr>
          <a:xfrm>
            <a:off x="4290864" y="213643"/>
            <a:ext cx="3524962" cy="34725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 smtClean="0"/>
          </a:p>
          <a:p>
            <a:endParaRPr lang="en-US" sz="1400" dirty="0"/>
          </a:p>
          <a:p>
            <a:r>
              <a:rPr lang="en-US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Pollutants:</a:t>
            </a:r>
          </a:p>
          <a:p>
            <a:pPr marL="285750" indent="-285750">
              <a:buFontTx/>
              <a:buChar char="-"/>
            </a:pPr>
            <a:r>
              <a:rPr lang="en-US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O3</a:t>
            </a:r>
          </a:p>
          <a:p>
            <a:pPr marL="285750" indent="-285750">
              <a:buFontTx/>
              <a:buChar char="-"/>
            </a:pPr>
            <a:r>
              <a:rPr lang="en-US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CO2</a:t>
            </a:r>
          </a:p>
          <a:p>
            <a:pPr marL="285750" indent="-285750">
              <a:buFontTx/>
              <a:buChar char="-"/>
            </a:pPr>
            <a:r>
              <a:rPr lang="en-US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CO</a:t>
            </a:r>
          </a:p>
          <a:p>
            <a:pPr marL="285750" indent="-285750">
              <a:buFontTx/>
              <a:buChar char="-"/>
            </a:pPr>
            <a:r>
              <a:rPr lang="en-US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PM2.5</a:t>
            </a:r>
          </a:p>
          <a:p>
            <a:pPr marL="285750" indent="-285750">
              <a:buFontTx/>
              <a:buChar char="-"/>
            </a:pPr>
            <a:r>
              <a:rPr lang="en-US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PM10</a:t>
            </a:r>
          </a:p>
          <a:p>
            <a:r>
              <a:rPr lang="en-US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Meteorological Parameters:</a:t>
            </a:r>
          </a:p>
          <a:p>
            <a:pPr marL="285750" indent="-285750">
              <a:buFontTx/>
              <a:buChar char="-"/>
            </a:pPr>
            <a:r>
              <a:rPr lang="en-US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Temp</a:t>
            </a:r>
          </a:p>
          <a:p>
            <a:pPr marL="285750" indent="-285750">
              <a:buFontTx/>
              <a:buChar char="-"/>
            </a:pPr>
            <a:r>
              <a:rPr lang="en-US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Humidity</a:t>
            </a:r>
          </a:p>
          <a:p>
            <a:pPr marL="285750" indent="-285750">
              <a:buFontTx/>
              <a:buChar char="-"/>
            </a:pPr>
            <a:r>
              <a:rPr lang="en-US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Pressure</a:t>
            </a:r>
          </a:p>
          <a:p>
            <a:r>
              <a:rPr lang="en-US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Other:</a:t>
            </a:r>
          </a:p>
          <a:p>
            <a:pPr marL="285750" indent="-285750">
              <a:buFontTx/>
              <a:buChar char="-"/>
            </a:pPr>
            <a:r>
              <a:rPr lang="en-US" sz="13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GPS location</a:t>
            </a:r>
          </a:p>
          <a:p>
            <a:endParaRPr lang="en-US" sz="1400" dirty="0" smtClean="0"/>
          </a:p>
          <a:p>
            <a:r>
              <a:rPr lang="en-US" sz="1400" dirty="0"/>
              <a:t>	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290864" y="213643"/>
            <a:ext cx="3524962" cy="35242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SPECIFICATIONS</a:t>
            </a:r>
            <a:endParaRPr lang="en-IN" b="1" dirty="0"/>
          </a:p>
        </p:txBody>
      </p:sp>
      <p:sp>
        <p:nvSpPr>
          <p:cNvPr id="22" name="Rectangle 21"/>
          <p:cNvSpPr/>
          <p:nvPr/>
        </p:nvSpPr>
        <p:spPr>
          <a:xfrm>
            <a:off x="4290864" y="3890293"/>
            <a:ext cx="3524962" cy="2775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/>
              <a:t>	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290864" y="3890294"/>
            <a:ext cx="3524962" cy="352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CONNECTIVITY</a:t>
            </a:r>
            <a:endParaRPr lang="en-IN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362" y="4333875"/>
            <a:ext cx="1457325" cy="51435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674" y="4390144"/>
            <a:ext cx="1143000" cy="6858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5278005"/>
            <a:ext cx="857250" cy="85725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3495" y="5272654"/>
            <a:ext cx="1114286" cy="1114286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8291364" y="213643"/>
            <a:ext cx="3524962" cy="6383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8291364" y="213643"/>
            <a:ext cx="3524962" cy="35242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DATA VISUALIZATION</a:t>
            </a:r>
            <a:endParaRPr lang="en-IN" b="1" dirty="0"/>
          </a:p>
        </p:txBody>
      </p:sp>
      <p:pic>
        <p:nvPicPr>
          <p:cNvPr id="31" name="Picture 30" descr="RealTimeUpdates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877457" y="810805"/>
            <a:ext cx="1476581" cy="638264"/>
          </a:xfrm>
          <a:prstGeom prst="rect">
            <a:avLst/>
          </a:prstGeom>
        </p:spPr>
      </p:pic>
      <p:pic>
        <p:nvPicPr>
          <p:cNvPr id="32" name="Picture 31" descr="Screenshot 2019-09-30 at 3.30.47 PM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0079043" y="1788390"/>
            <a:ext cx="1543674" cy="2001059"/>
          </a:xfrm>
          <a:prstGeom prst="rect">
            <a:avLst/>
          </a:prstGeom>
        </p:spPr>
      </p:pic>
      <p:pic>
        <p:nvPicPr>
          <p:cNvPr id="33" name="Picture 32" descr="Prediction_Transparen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0249444" y="4122284"/>
            <a:ext cx="1333500" cy="1095375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8451669" y="927463"/>
            <a:ext cx="1150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Real Time</a:t>
            </a:r>
          </a:p>
          <a:p>
            <a:r>
              <a:rPr lang="en-IN" sz="16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Updates</a:t>
            </a:r>
            <a:endParaRPr lang="en-IN" sz="1600" b="1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55875" y="2477588"/>
            <a:ext cx="1305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Mobile APP</a:t>
            </a:r>
            <a:endParaRPr lang="en-IN" sz="1600" b="1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312331" y="4406536"/>
            <a:ext cx="18501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Prediction using </a:t>
            </a:r>
          </a:p>
          <a:p>
            <a:r>
              <a:rPr lang="en-IN" sz="16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AI/ML</a:t>
            </a:r>
            <a:endParaRPr lang="en-IN" sz="1600" b="1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046993" y="5492237"/>
            <a:ext cx="17532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Live values</a:t>
            </a:r>
          </a:p>
          <a:p>
            <a:r>
              <a:rPr lang="en-IN" b="1" dirty="0" smtClean="0">
                <a:solidFill>
                  <a:srgbClr val="0000FF"/>
                </a:solidFill>
              </a:rPr>
              <a:t>Predicted values</a:t>
            </a:r>
            <a:endParaRPr lang="en-IN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814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210</Words>
  <Application>Microsoft Office PowerPoint</Application>
  <PresentationFormat>Custom</PresentationFormat>
  <Paragraphs>70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Archna</dc:creator>
  <cp:lastModifiedBy>Archna Mittal</cp:lastModifiedBy>
  <cp:revision>28</cp:revision>
  <dcterms:created xsi:type="dcterms:W3CDTF">2019-10-01T10:47:39Z</dcterms:created>
  <dcterms:modified xsi:type="dcterms:W3CDTF">2019-10-02T04:58:57Z</dcterms:modified>
</cp:coreProperties>
</file>